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6" r:id="rId7"/>
    <p:sldId id="267" r:id="rId8"/>
    <p:sldId id="268" r:id="rId9"/>
    <p:sldId id="269" r:id="rId10"/>
    <p:sldId id="270" r:id="rId11"/>
    <p:sldId id="271" r:id="rId12"/>
    <p:sldId id="272" r:id="rId13"/>
    <p:sldId id="273" r:id="rId14"/>
    <p:sldId id="275" r:id="rId15"/>
    <p:sldId id="276" r:id="rId16"/>
    <p:sldId id="278" r:id="rId17"/>
    <p:sldId id="279" r:id="rId18"/>
    <p:sldId id="280" r:id="rId19"/>
    <p:sldId id="261" r:id="rId20"/>
    <p:sldId id="262" r:id="rId21"/>
    <p:sldId id="263" r:id="rId22"/>
    <p:sldId id="264" r:id="rId23"/>
    <p:sldId id="281" r:id="rId24"/>
    <p:sldId id="282" r:id="rId25"/>
    <p:sldId id="283" r:id="rId26"/>
    <p:sldId id="284" r:id="rId27"/>
    <p:sldId id="285" r:id="rId28"/>
    <p:sldId id="286" r:id="rId29"/>
    <p:sldId id="287" r:id="rId30"/>
    <p:sldId id="288"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527"/>
    <p:restoredTop sz="95909"/>
  </p:normalViewPr>
  <p:slideViewPr>
    <p:cSldViewPr snapToGrid="0" snapToObjects="1">
      <p:cViewPr varScale="1">
        <p:scale>
          <a:sx n="128" d="100"/>
          <a:sy n="128" d="100"/>
        </p:scale>
        <p:origin x="28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tiff>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B0C6D-6645-9344-91AD-74159C7E2D5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206477B0-A89B-BE41-9038-19DDA02B56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25030660-6320-1749-8C8C-CF4B32E16064}"/>
              </a:ext>
            </a:extLst>
          </p:cNvPr>
          <p:cNvSpPr>
            <a:spLocks noGrp="1"/>
          </p:cNvSpPr>
          <p:nvPr>
            <p:ph type="dt" sz="half" idx="10"/>
          </p:nvPr>
        </p:nvSpPr>
        <p:spPr/>
        <p:txBody>
          <a:bodyPr/>
          <a:lstStyle/>
          <a:p>
            <a:fld id="{7DBD6A62-5D1F-0447-ACB5-C851689A5C94}" type="datetimeFigureOut">
              <a:rPr lang="en-US" smtClean="0"/>
              <a:t>10/25/22</a:t>
            </a:fld>
            <a:endParaRPr lang="en-US"/>
          </a:p>
        </p:txBody>
      </p:sp>
      <p:sp>
        <p:nvSpPr>
          <p:cNvPr id="5" name="Footer Placeholder 4">
            <a:extLst>
              <a:ext uri="{FF2B5EF4-FFF2-40B4-BE49-F238E27FC236}">
                <a16:creationId xmlns:a16="http://schemas.microsoft.com/office/drawing/2014/main" id="{51D07A0C-4F98-BD49-8A00-F0C68FE0E7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759A38-B1AF-7842-886D-BF44E88D2C82}"/>
              </a:ext>
            </a:extLst>
          </p:cNvPr>
          <p:cNvSpPr>
            <a:spLocks noGrp="1"/>
          </p:cNvSpPr>
          <p:nvPr>
            <p:ph type="sldNum" sz="quarter" idx="12"/>
          </p:nvPr>
        </p:nvSpPr>
        <p:spPr/>
        <p:txBody>
          <a:bodyPr/>
          <a:lstStyle/>
          <a:p>
            <a:fld id="{9D3E112C-7A79-F74B-929F-EAD89379CB81}" type="slidenum">
              <a:rPr lang="en-US" smtClean="0"/>
              <a:t>‹#›</a:t>
            </a:fld>
            <a:endParaRPr lang="en-US"/>
          </a:p>
        </p:txBody>
      </p:sp>
    </p:spTree>
    <p:extLst>
      <p:ext uri="{BB962C8B-B14F-4D97-AF65-F5344CB8AC3E}">
        <p14:creationId xmlns:p14="http://schemas.microsoft.com/office/powerpoint/2010/main" val="1691307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9B396-3D46-954E-826E-52370B42FE81}"/>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690FE03-F554-FB4A-8C73-C0D0A8714233}"/>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A4A15C0-6B64-9B4C-9BDE-466E6BB8CA11}"/>
              </a:ext>
            </a:extLst>
          </p:cNvPr>
          <p:cNvSpPr>
            <a:spLocks noGrp="1"/>
          </p:cNvSpPr>
          <p:nvPr>
            <p:ph type="dt" sz="half" idx="10"/>
          </p:nvPr>
        </p:nvSpPr>
        <p:spPr/>
        <p:txBody>
          <a:bodyPr/>
          <a:lstStyle/>
          <a:p>
            <a:fld id="{7DBD6A62-5D1F-0447-ACB5-C851689A5C94}" type="datetimeFigureOut">
              <a:rPr lang="en-US" smtClean="0"/>
              <a:t>10/25/22</a:t>
            </a:fld>
            <a:endParaRPr lang="en-US"/>
          </a:p>
        </p:txBody>
      </p:sp>
      <p:sp>
        <p:nvSpPr>
          <p:cNvPr id="5" name="Footer Placeholder 4">
            <a:extLst>
              <a:ext uri="{FF2B5EF4-FFF2-40B4-BE49-F238E27FC236}">
                <a16:creationId xmlns:a16="http://schemas.microsoft.com/office/drawing/2014/main" id="{F7FDBAED-B7CC-7D4D-A4F5-3822FAD799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3CC40F-CCB1-254B-9EB2-C37D81DD3AAF}"/>
              </a:ext>
            </a:extLst>
          </p:cNvPr>
          <p:cNvSpPr>
            <a:spLocks noGrp="1"/>
          </p:cNvSpPr>
          <p:nvPr>
            <p:ph type="sldNum" sz="quarter" idx="12"/>
          </p:nvPr>
        </p:nvSpPr>
        <p:spPr/>
        <p:txBody>
          <a:bodyPr/>
          <a:lstStyle/>
          <a:p>
            <a:fld id="{9D3E112C-7A79-F74B-929F-EAD89379CB81}" type="slidenum">
              <a:rPr lang="en-US" smtClean="0"/>
              <a:t>‹#›</a:t>
            </a:fld>
            <a:endParaRPr lang="en-US"/>
          </a:p>
        </p:txBody>
      </p:sp>
    </p:spTree>
    <p:extLst>
      <p:ext uri="{BB962C8B-B14F-4D97-AF65-F5344CB8AC3E}">
        <p14:creationId xmlns:p14="http://schemas.microsoft.com/office/powerpoint/2010/main" val="3520491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4D2CD30-2C31-194C-AC5E-B1445E1E5CA4}"/>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9B9597E5-9FFA-7B4B-BA8F-5477BADD9051}"/>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0BE8BB2-5D51-CF4A-8099-4F07D9F0EC25}"/>
              </a:ext>
            </a:extLst>
          </p:cNvPr>
          <p:cNvSpPr>
            <a:spLocks noGrp="1"/>
          </p:cNvSpPr>
          <p:nvPr>
            <p:ph type="dt" sz="half" idx="10"/>
          </p:nvPr>
        </p:nvSpPr>
        <p:spPr/>
        <p:txBody>
          <a:bodyPr/>
          <a:lstStyle/>
          <a:p>
            <a:fld id="{7DBD6A62-5D1F-0447-ACB5-C851689A5C94}" type="datetimeFigureOut">
              <a:rPr lang="en-US" smtClean="0"/>
              <a:t>10/25/22</a:t>
            </a:fld>
            <a:endParaRPr lang="en-US"/>
          </a:p>
        </p:txBody>
      </p:sp>
      <p:sp>
        <p:nvSpPr>
          <p:cNvPr id="5" name="Footer Placeholder 4">
            <a:extLst>
              <a:ext uri="{FF2B5EF4-FFF2-40B4-BE49-F238E27FC236}">
                <a16:creationId xmlns:a16="http://schemas.microsoft.com/office/drawing/2014/main" id="{C74FD5F0-13E7-0C40-8664-AC113BD587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59151E-8352-4745-9C36-742512F40F71}"/>
              </a:ext>
            </a:extLst>
          </p:cNvPr>
          <p:cNvSpPr>
            <a:spLocks noGrp="1"/>
          </p:cNvSpPr>
          <p:nvPr>
            <p:ph type="sldNum" sz="quarter" idx="12"/>
          </p:nvPr>
        </p:nvSpPr>
        <p:spPr/>
        <p:txBody>
          <a:bodyPr/>
          <a:lstStyle/>
          <a:p>
            <a:fld id="{9D3E112C-7A79-F74B-929F-EAD89379CB81}" type="slidenum">
              <a:rPr lang="en-US" smtClean="0"/>
              <a:t>‹#›</a:t>
            </a:fld>
            <a:endParaRPr lang="en-US"/>
          </a:p>
        </p:txBody>
      </p:sp>
    </p:spTree>
    <p:extLst>
      <p:ext uri="{BB962C8B-B14F-4D97-AF65-F5344CB8AC3E}">
        <p14:creationId xmlns:p14="http://schemas.microsoft.com/office/powerpoint/2010/main" val="1998753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BF599-7B24-1242-941D-8AFC15A261C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7D24E4A-8500-4F4A-A7FE-93D58268E24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EAC0D24-CDF2-974C-80C5-F07CE416AA15}"/>
              </a:ext>
            </a:extLst>
          </p:cNvPr>
          <p:cNvSpPr>
            <a:spLocks noGrp="1"/>
          </p:cNvSpPr>
          <p:nvPr>
            <p:ph type="dt" sz="half" idx="10"/>
          </p:nvPr>
        </p:nvSpPr>
        <p:spPr/>
        <p:txBody>
          <a:bodyPr/>
          <a:lstStyle/>
          <a:p>
            <a:fld id="{7DBD6A62-5D1F-0447-ACB5-C851689A5C94}" type="datetimeFigureOut">
              <a:rPr lang="en-US" smtClean="0"/>
              <a:t>10/25/22</a:t>
            </a:fld>
            <a:endParaRPr lang="en-US"/>
          </a:p>
        </p:txBody>
      </p:sp>
      <p:sp>
        <p:nvSpPr>
          <p:cNvPr id="5" name="Footer Placeholder 4">
            <a:extLst>
              <a:ext uri="{FF2B5EF4-FFF2-40B4-BE49-F238E27FC236}">
                <a16:creationId xmlns:a16="http://schemas.microsoft.com/office/drawing/2014/main" id="{B3E4C0B8-7090-B144-9574-D112E591B5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AD5601-5F33-0E44-8610-FEE0846DAF4D}"/>
              </a:ext>
            </a:extLst>
          </p:cNvPr>
          <p:cNvSpPr>
            <a:spLocks noGrp="1"/>
          </p:cNvSpPr>
          <p:nvPr>
            <p:ph type="sldNum" sz="quarter" idx="12"/>
          </p:nvPr>
        </p:nvSpPr>
        <p:spPr/>
        <p:txBody>
          <a:bodyPr/>
          <a:lstStyle/>
          <a:p>
            <a:fld id="{9D3E112C-7A79-F74B-929F-EAD89379CB81}" type="slidenum">
              <a:rPr lang="en-US" smtClean="0"/>
              <a:t>‹#›</a:t>
            </a:fld>
            <a:endParaRPr lang="en-US"/>
          </a:p>
        </p:txBody>
      </p:sp>
    </p:spTree>
    <p:extLst>
      <p:ext uri="{BB962C8B-B14F-4D97-AF65-F5344CB8AC3E}">
        <p14:creationId xmlns:p14="http://schemas.microsoft.com/office/powerpoint/2010/main" val="27273934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38316-76E7-C34F-B9DC-E4D7FB749439}"/>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91B2BB42-23AB-B443-B4E0-ADD5830C5C3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2C1B6B5-B4EA-E946-9F2F-776BBE097072}"/>
              </a:ext>
            </a:extLst>
          </p:cNvPr>
          <p:cNvSpPr>
            <a:spLocks noGrp="1"/>
          </p:cNvSpPr>
          <p:nvPr>
            <p:ph type="dt" sz="half" idx="10"/>
          </p:nvPr>
        </p:nvSpPr>
        <p:spPr/>
        <p:txBody>
          <a:bodyPr/>
          <a:lstStyle/>
          <a:p>
            <a:fld id="{7DBD6A62-5D1F-0447-ACB5-C851689A5C94}" type="datetimeFigureOut">
              <a:rPr lang="en-US" smtClean="0"/>
              <a:t>10/25/22</a:t>
            </a:fld>
            <a:endParaRPr lang="en-US"/>
          </a:p>
        </p:txBody>
      </p:sp>
      <p:sp>
        <p:nvSpPr>
          <p:cNvPr id="5" name="Footer Placeholder 4">
            <a:extLst>
              <a:ext uri="{FF2B5EF4-FFF2-40B4-BE49-F238E27FC236}">
                <a16:creationId xmlns:a16="http://schemas.microsoft.com/office/drawing/2014/main" id="{3BC9CCD8-B6B2-0645-97A6-65416DC593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33F65C-A2E0-DF47-B649-B5FF41543621}"/>
              </a:ext>
            </a:extLst>
          </p:cNvPr>
          <p:cNvSpPr>
            <a:spLocks noGrp="1"/>
          </p:cNvSpPr>
          <p:nvPr>
            <p:ph type="sldNum" sz="quarter" idx="12"/>
          </p:nvPr>
        </p:nvSpPr>
        <p:spPr/>
        <p:txBody>
          <a:bodyPr/>
          <a:lstStyle/>
          <a:p>
            <a:fld id="{9D3E112C-7A79-F74B-929F-EAD89379CB81}" type="slidenum">
              <a:rPr lang="en-US" smtClean="0"/>
              <a:t>‹#›</a:t>
            </a:fld>
            <a:endParaRPr lang="en-US"/>
          </a:p>
        </p:txBody>
      </p:sp>
    </p:spTree>
    <p:extLst>
      <p:ext uri="{BB962C8B-B14F-4D97-AF65-F5344CB8AC3E}">
        <p14:creationId xmlns:p14="http://schemas.microsoft.com/office/powerpoint/2010/main" val="22800423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F8EC7-0684-5E4C-B73F-03EF152BC251}"/>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A4B8727-6F58-E747-853B-98F24AD7F0EB}"/>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1CE0E4DA-842B-AD46-9576-9E528EFE4DAC}"/>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3A529F39-5FCA-5649-9AB0-075D74D130AE}"/>
              </a:ext>
            </a:extLst>
          </p:cNvPr>
          <p:cNvSpPr>
            <a:spLocks noGrp="1"/>
          </p:cNvSpPr>
          <p:nvPr>
            <p:ph type="dt" sz="half" idx="10"/>
          </p:nvPr>
        </p:nvSpPr>
        <p:spPr/>
        <p:txBody>
          <a:bodyPr/>
          <a:lstStyle/>
          <a:p>
            <a:fld id="{7DBD6A62-5D1F-0447-ACB5-C851689A5C94}" type="datetimeFigureOut">
              <a:rPr lang="en-US" smtClean="0"/>
              <a:t>10/25/22</a:t>
            </a:fld>
            <a:endParaRPr lang="en-US"/>
          </a:p>
        </p:txBody>
      </p:sp>
      <p:sp>
        <p:nvSpPr>
          <p:cNvPr id="6" name="Footer Placeholder 5">
            <a:extLst>
              <a:ext uri="{FF2B5EF4-FFF2-40B4-BE49-F238E27FC236}">
                <a16:creationId xmlns:a16="http://schemas.microsoft.com/office/drawing/2014/main" id="{7913FDC2-28F2-184A-AFCF-40BBBF025D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EBAEFF-9494-A04B-94EE-B400E07738D0}"/>
              </a:ext>
            </a:extLst>
          </p:cNvPr>
          <p:cNvSpPr>
            <a:spLocks noGrp="1"/>
          </p:cNvSpPr>
          <p:nvPr>
            <p:ph type="sldNum" sz="quarter" idx="12"/>
          </p:nvPr>
        </p:nvSpPr>
        <p:spPr/>
        <p:txBody>
          <a:bodyPr/>
          <a:lstStyle/>
          <a:p>
            <a:fld id="{9D3E112C-7A79-F74B-929F-EAD89379CB81}" type="slidenum">
              <a:rPr lang="en-US" smtClean="0"/>
              <a:t>‹#›</a:t>
            </a:fld>
            <a:endParaRPr lang="en-US"/>
          </a:p>
        </p:txBody>
      </p:sp>
    </p:spTree>
    <p:extLst>
      <p:ext uri="{BB962C8B-B14F-4D97-AF65-F5344CB8AC3E}">
        <p14:creationId xmlns:p14="http://schemas.microsoft.com/office/powerpoint/2010/main" val="6174528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9838A4-F123-0048-8F79-73F136D5B962}"/>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1AB6D5F-20B2-B945-8F7B-72AD72199A9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61F682C-C0B4-624E-B3D3-07E8491D0403}"/>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F55A4352-7430-0241-879D-BCFF193472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926A843-278A-7A43-A0C7-B5B455E85AB8}"/>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889B8BE2-121B-714C-8976-06298B1A61AF}"/>
              </a:ext>
            </a:extLst>
          </p:cNvPr>
          <p:cNvSpPr>
            <a:spLocks noGrp="1"/>
          </p:cNvSpPr>
          <p:nvPr>
            <p:ph type="dt" sz="half" idx="10"/>
          </p:nvPr>
        </p:nvSpPr>
        <p:spPr/>
        <p:txBody>
          <a:bodyPr/>
          <a:lstStyle/>
          <a:p>
            <a:fld id="{7DBD6A62-5D1F-0447-ACB5-C851689A5C94}" type="datetimeFigureOut">
              <a:rPr lang="en-US" smtClean="0"/>
              <a:t>10/25/22</a:t>
            </a:fld>
            <a:endParaRPr lang="en-US"/>
          </a:p>
        </p:txBody>
      </p:sp>
      <p:sp>
        <p:nvSpPr>
          <p:cNvPr id="8" name="Footer Placeholder 7">
            <a:extLst>
              <a:ext uri="{FF2B5EF4-FFF2-40B4-BE49-F238E27FC236}">
                <a16:creationId xmlns:a16="http://schemas.microsoft.com/office/drawing/2014/main" id="{E6DBBEE2-21D1-F142-93E6-E2BF3907F6A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08FDFCC-148D-A648-B74F-F4FE42CA32FE}"/>
              </a:ext>
            </a:extLst>
          </p:cNvPr>
          <p:cNvSpPr>
            <a:spLocks noGrp="1"/>
          </p:cNvSpPr>
          <p:nvPr>
            <p:ph type="sldNum" sz="quarter" idx="12"/>
          </p:nvPr>
        </p:nvSpPr>
        <p:spPr/>
        <p:txBody>
          <a:bodyPr/>
          <a:lstStyle/>
          <a:p>
            <a:fld id="{9D3E112C-7A79-F74B-929F-EAD89379CB81}" type="slidenum">
              <a:rPr lang="en-US" smtClean="0"/>
              <a:t>‹#›</a:t>
            </a:fld>
            <a:endParaRPr lang="en-US"/>
          </a:p>
        </p:txBody>
      </p:sp>
    </p:spTree>
    <p:extLst>
      <p:ext uri="{BB962C8B-B14F-4D97-AF65-F5344CB8AC3E}">
        <p14:creationId xmlns:p14="http://schemas.microsoft.com/office/powerpoint/2010/main" val="19692487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24B5C-CB8A-1646-A365-5FBC74B7C9F7}"/>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486AA3BB-5A69-934B-8118-8A3A8D978792}"/>
              </a:ext>
            </a:extLst>
          </p:cNvPr>
          <p:cNvSpPr>
            <a:spLocks noGrp="1"/>
          </p:cNvSpPr>
          <p:nvPr>
            <p:ph type="dt" sz="half" idx="10"/>
          </p:nvPr>
        </p:nvSpPr>
        <p:spPr/>
        <p:txBody>
          <a:bodyPr/>
          <a:lstStyle/>
          <a:p>
            <a:fld id="{7DBD6A62-5D1F-0447-ACB5-C851689A5C94}" type="datetimeFigureOut">
              <a:rPr lang="en-US" smtClean="0"/>
              <a:t>10/25/22</a:t>
            </a:fld>
            <a:endParaRPr lang="en-US"/>
          </a:p>
        </p:txBody>
      </p:sp>
      <p:sp>
        <p:nvSpPr>
          <p:cNvPr id="4" name="Footer Placeholder 3">
            <a:extLst>
              <a:ext uri="{FF2B5EF4-FFF2-40B4-BE49-F238E27FC236}">
                <a16:creationId xmlns:a16="http://schemas.microsoft.com/office/drawing/2014/main" id="{CC6C34D8-32C9-7141-8C9A-CC9B1440C8F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07EC8A3-9E4B-974A-B7F8-AF97F9E4EDEB}"/>
              </a:ext>
            </a:extLst>
          </p:cNvPr>
          <p:cNvSpPr>
            <a:spLocks noGrp="1"/>
          </p:cNvSpPr>
          <p:nvPr>
            <p:ph type="sldNum" sz="quarter" idx="12"/>
          </p:nvPr>
        </p:nvSpPr>
        <p:spPr/>
        <p:txBody>
          <a:bodyPr/>
          <a:lstStyle/>
          <a:p>
            <a:fld id="{9D3E112C-7A79-F74B-929F-EAD89379CB81}" type="slidenum">
              <a:rPr lang="en-US" smtClean="0"/>
              <a:t>‹#›</a:t>
            </a:fld>
            <a:endParaRPr lang="en-US"/>
          </a:p>
        </p:txBody>
      </p:sp>
    </p:spTree>
    <p:extLst>
      <p:ext uri="{BB962C8B-B14F-4D97-AF65-F5344CB8AC3E}">
        <p14:creationId xmlns:p14="http://schemas.microsoft.com/office/powerpoint/2010/main" val="2131706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DA4287C-32B9-FD4F-8C66-6D9F1590D857}"/>
              </a:ext>
            </a:extLst>
          </p:cNvPr>
          <p:cNvSpPr>
            <a:spLocks noGrp="1"/>
          </p:cNvSpPr>
          <p:nvPr>
            <p:ph type="dt" sz="half" idx="10"/>
          </p:nvPr>
        </p:nvSpPr>
        <p:spPr/>
        <p:txBody>
          <a:bodyPr/>
          <a:lstStyle/>
          <a:p>
            <a:fld id="{7DBD6A62-5D1F-0447-ACB5-C851689A5C94}" type="datetimeFigureOut">
              <a:rPr lang="en-US" smtClean="0"/>
              <a:t>10/25/22</a:t>
            </a:fld>
            <a:endParaRPr lang="en-US"/>
          </a:p>
        </p:txBody>
      </p:sp>
      <p:sp>
        <p:nvSpPr>
          <p:cNvPr id="3" name="Footer Placeholder 2">
            <a:extLst>
              <a:ext uri="{FF2B5EF4-FFF2-40B4-BE49-F238E27FC236}">
                <a16:creationId xmlns:a16="http://schemas.microsoft.com/office/drawing/2014/main" id="{2F3AD1F5-89B4-0545-9C17-7F51DF98E75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9A15B4A-A273-364A-B93F-83A0E0F4B946}"/>
              </a:ext>
            </a:extLst>
          </p:cNvPr>
          <p:cNvSpPr>
            <a:spLocks noGrp="1"/>
          </p:cNvSpPr>
          <p:nvPr>
            <p:ph type="sldNum" sz="quarter" idx="12"/>
          </p:nvPr>
        </p:nvSpPr>
        <p:spPr/>
        <p:txBody>
          <a:bodyPr/>
          <a:lstStyle/>
          <a:p>
            <a:fld id="{9D3E112C-7A79-F74B-929F-EAD89379CB81}" type="slidenum">
              <a:rPr lang="en-US" smtClean="0"/>
              <a:t>‹#›</a:t>
            </a:fld>
            <a:endParaRPr lang="en-US"/>
          </a:p>
        </p:txBody>
      </p:sp>
    </p:spTree>
    <p:extLst>
      <p:ext uri="{BB962C8B-B14F-4D97-AF65-F5344CB8AC3E}">
        <p14:creationId xmlns:p14="http://schemas.microsoft.com/office/powerpoint/2010/main" val="7166080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D683C-E28B-754F-BE5B-8BD79198591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83A9885A-A433-E245-9272-476F96E6FFD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1BC8A781-D092-C24F-AF44-0639AF2B47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C7E40C7-952F-2540-A629-7B5106F980E0}"/>
              </a:ext>
            </a:extLst>
          </p:cNvPr>
          <p:cNvSpPr>
            <a:spLocks noGrp="1"/>
          </p:cNvSpPr>
          <p:nvPr>
            <p:ph type="dt" sz="half" idx="10"/>
          </p:nvPr>
        </p:nvSpPr>
        <p:spPr/>
        <p:txBody>
          <a:bodyPr/>
          <a:lstStyle/>
          <a:p>
            <a:fld id="{7DBD6A62-5D1F-0447-ACB5-C851689A5C94}" type="datetimeFigureOut">
              <a:rPr lang="en-US" smtClean="0"/>
              <a:t>10/25/22</a:t>
            </a:fld>
            <a:endParaRPr lang="en-US"/>
          </a:p>
        </p:txBody>
      </p:sp>
      <p:sp>
        <p:nvSpPr>
          <p:cNvPr id="6" name="Footer Placeholder 5">
            <a:extLst>
              <a:ext uri="{FF2B5EF4-FFF2-40B4-BE49-F238E27FC236}">
                <a16:creationId xmlns:a16="http://schemas.microsoft.com/office/drawing/2014/main" id="{9A7ABFB6-5B95-CC45-8E0F-BE89A79DF9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160442-7E9D-5A4E-AD7A-05B7FCB3CCF2}"/>
              </a:ext>
            </a:extLst>
          </p:cNvPr>
          <p:cNvSpPr>
            <a:spLocks noGrp="1"/>
          </p:cNvSpPr>
          <p:nvPr>
            <p:ph type="sldNum" sz="quarter" idx="12"/>
          </p:nvPr>
        </p:nvSpPr>
        <p:spPr/>
        <p:txBody>
          <a:bodyPr/>
          <a:lstStyle/>
          <a:p>
            <a:fld id="{9D3E112C-7A79-F74B-929F-EAD89379CB81}" type="slidenum">
              <a:rPr lang="en-US" smtClean="0"/>
              <a:t>‹#›</a:t>
            </a:fld>
            <a:endParaRPr lang="en-US"/>
          </a:p>
        </p:txBody>
      </p:sp>
    </p:spTree>
    <p:extLst>
      <p:ext uri="{BB962C8B-B14F-4D97-AF65-F5344CB8AC3E}">
        <p14:creationId xmlns:p14="http://schemas.microsoft.com/office/powerpoint/2010/main" val="16772350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1FA23-8EB8-E24E-8EFF-3C8EA2BC639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B8C3ABB6-02F9-9546-871D-28B9A1236B9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BD15744-D551-B24D-B2FB-A353FB3F6C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9067D73-6594-C84A-9482-8205537AC0C6}"/>
              </a:ext>
            </a:extLst>
          </p:cNvPr>
          <p:cNvSpPr>
            <a:spLocks noGrp="1"/>
          </p:cNvSpPr>
          <p:nvPr>
            <p:ph type="dt" sz="half" idx="10"/>
          </p:nvPr>
        </p:nvSpPr>
        <p:spPr/>
        <p:txBody>
          <a:bodyPr/>
          <a:lstStyle/>
          <a:p>
            <a:fld id="{7DBD6A62-5D1F-0447-ACB5-C851689A5C94}" type="datetimeFigureOut">
              <a:rPr lang="en-US" smtClean="0"/>
              <a:t>10/25/22</a:t>
            </a:fld>
            <a:endParaRPr lang="en-US"/>
          </a:p>
        </p:txBody>
      </p:sp>
      <p:sp>
        <p:nvSpPr>
          <p:cNvPr id="6" name="Footer Placeholder 5">
            <a:extLst>
              <a:ext uri="{FF2B5EF4-FFF2-40B4-BE49-F238E27FC236}">
                <a16:creationId xmlns:a16="http://schemas.microsoft.com/office/drawing/2014/main" id="{5DE8688A-D902-C649-B598-F4A7FE73A5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7D3954-798E-1649-935E-4E291D28EA02}"/>
              </a:ext>
            </a:extLst>
          </p:cNvPr>
          <p:cNvSpPr>
            <a:spLocks noGrp="1"/>
          </p:cNvSpPr>
          <p:nvPr>
            <p:ph type="sldNum" sz="quarter" idx="12"/>
          </p:nvPr>
        </p:nvSpPr>
        <p:spPr/>
        <p:txBody>
          <a:bodyPr/>
          <a:lstStyle/>
          <a:p>
            <a:fld id="{9D3E112C-7A79-F74B-929F-EAD89379CB81}" type="slidenum">
              <a:rPr lang="en-US" smtClean="0"/>
              <a:t>‹#›</a:t>
            </a:fld>
            <a:endParaRPr lang="en-US"/>
          </a:p>
        </p:txBody>
      </p:sp>
    </p:spTree>
    <p:extLst>
      <p:ext uri="{BB962C8B-B14F-4D97-AF65-F5344CB8AC3E}">
        <p14:creationId xmlns:p14="http://schemas.microsoft.com/office/powerpoint/2010/main" val="2544321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39CD3D-2805-7348-BE72-735E980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24ADE2D-8169-0247-85CE-E6B6811CBD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9A66416B-12DF-B747-AE92-44ECA8CA0B9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BD6A62-5D1F-0447-ACB5-C851689A5C94}" type="datetimeFigureOut">
              <a:rPr lang="en-US" smtClean="0"/>
              <a:t>10/25/22</a:t>
            </a:fld>
            <a:endParaRPr lang="en-US"/>
          </a:p>
        </p:txBody>
      </p:sp>
      <p:sp>
        <p:nvSpPr>
          <p:cNvPr id="5" name="Footer Placeholder 4">
            <a:extLst>
              <a:ext uri="{FF2B5EF4-FFF2-40B4-BE49-F238E27FC236}">
                <a16:creationId xmlns:a16="http://schemas.microsoft.com/office/drawing/2014/main" id="{E0478C65-C371-6C4A-95F5-5AD94CE5F8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A56BE71-8743-BC47-A2C5-53657101405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3E112C-7A79-F74B-929F-EAD89379CB81}" type="slidenum">
              <a:rPr lang="en-US" smtClean="0"/>
              <a:t>‹#›</a:t>
            </a:fld>
            <a:endParaRPr lang="en-US"/>
          </a:p>
        </p:txBody>
      </p:sp>
    </p:spTree>
    <p:extLst>
      <p:ext uri="{BB962C8B-B14F-4D97-AF65-F5344CB8AC3E}">
        <p14:creationId xmlns:p14="http://schemas.microsoft.com/office/powerpoint/2010/main" val="17029124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mendeley.com/guides/harvard-citation-guide"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www.mendeley.com/guides/harvard-citation-guide"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search-proquest-com.uos.idm.oclc.org/docview/1868880360?accountid=17074&amp;pq-origsite=summon" TargetMode="External"/><Relationship Id="rId2" Type="http://schemas.openxmlformats.org/officeDocument/2006/relationships/hyperlink" Target="http://www.jstor.org/stable/4319091" TargetMode="External"/><Relationship Id="rId1" Type="http://schemas.openxmlformats.org/officeDocument/2006/relationships/slideLayout" Target="../slideLayouts/slideLayout2.xml"/><Relationship Id="rId6" Type="http://schemas.openxmlformats.org/officeDocument/2006/relationships/hyperlink" Target="https://link-springer-com.uos.idm.oclc.org/article/10.1023%2FA%3A1008229619541" TargetMode="External"/><Relationship Id="rId5" Type="http://schemas.openxmlformats.org/officeDocument/2006/relationships/hyperlink" Target="https://www.datasciencecentral.com/profiles/blogs/how-spotify-know-a-lot-about-you-using-machine-learning-and-ai" TargetMode="External"/><Relationship Id="rId4" Type="http://schemas.openxmlformats.org/officeDocument/2006/relationships/hyperlink" Target="https://doi.org/10.1016/S1364-6613(00)01453-4"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259EEA-94BE-9241-8F60-D6BB280B0740}"/>
              </a:ext>
            </a:extLst>
          </p:cNvPr>
          <p:cNvSpPr>
            <a:spLocks noGrp="1"/>
          </p:cNvSpPr>
          <p:nvPr>
            <p:ph type="ctrTitle"/>
          </p:nvPr>
        </p:nvSpPr>
        <p:spPr/>
        <p:txBody>
          <a:bodyPr/>
          <a:lstStyle/>
          <a:p>
            <a:r>
              <a:rPr lang="en-US" b="1" dirty="0"/>
              <a:t>References</a:t>
            </a:r>
          </a:p>
        </p:txBody>
      </p:sp>
      <p:sp>
        <p:nvSpPr>
          <p:cNvPr id="3" name="Subtitle 2">
            <a:extLst>
              <a:ext uri="{FF2B5EF4-FFF2-40B4-BE49-F238E27FC236}">
                <a16:creationId xmlns:a16="http://schemas.microsoft.com/office/drawing/2014/main" id="{C007EE7B-0AA5-5C46-BA76-EC843DE9351A}"/>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3108332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4">
            <a:extLst>
              <a:ext uri="{FF2B5EF4-FFF2-40B4-BE49-F238E27FC236}">
                <a16:creationId xmlns:a16="http://schemas.microsoft.com/office/drawing/2014/main" id="{174E5C05-AD75-3549-8B44-0A5E7EBC14D3}"/>
              </a:ext>
            </a:extLst>
          </p:cNvPr>
          <p:cNvSpPr txBox="1">
            <a:spLocks/>
          </p:cNvSpPr>
          <p:nvPr/>
        </p:nvSpPr>
        <p:spPr>
          <a:xfrm>
            <a:off x="607343" y="274638"/>
            <a:ext cx="10451995" cy="1143000"/>
          </a:xfrm>
        </p:spPr>
        <p:txBody>
          <a:bodyPr>
            <a:normAutofit/>
          </a:bodyPr>
          <a:lstStyle>
            <a:lvl1pPr algn="l" defTabSz="914400" rtl="0" eaLnBrk="1" latinLnBrk="0" hangingPunct="1">
              <a:lnSpc>
                <a:spcPct val="90000"/>
              </a:lnSpc>
              <a:spcBef>
                <a:spcPct val="0"/>
              </a:spcBef>
              <a:buNone/>
              <a:defRPr sz="2800" b="1" i="0" kern="1200">
                <a:solidFill>
                  <a:srgbClr val="11A2C4"/>
                </a:solidFill>
                <a:latin typeface="Arial Bold"/>
                <a:ea typeface="Sharp Sans No1 Extrabold" pitchFamily="50" charset="0"/>
                <a:cs typeface="Arial Bold"/>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2800" b="1" i="0" u="none" strike="noStrike" kern="1200" cap="none" spc="0" normalizeH="0" baseline="0" noProof="0">
                <a:ln>
                  <a:noFill/>
                </a:ln>
                <a:solidFill>
                  <a:srgbClr val="11A2C4"/>
                </a:solidFill>
                <a:effectLst/>
                <a:uLnTx/>
                <a:uFillTx/>
                <a:latin typeface="Arial Bold"/>
              </a:rPr>
              <a:t>Reference List Details</a:t>
            </a:r>
            <a:endParaRPr kumimoji="0" lang="en-GB" sz="2800" b="1" i="0" u="none" strike="noStrike" kern="1200" cap="none" spc="0" normalizeH="0" baseline="0" noProof="0" dirty="0">
              <a:ln>
                <a:noFill/>
              </a:ln>
              <a:solidFill>
                <a:srgbClr val="11A2C4"/>
              </a:solidFill>
              <a:effectLst/>
              <a:uLnTx/>
              <a:uFillTx/>
              <a:latin typeface="Arial Bold"/>
            </a:endParaRPr>
          </a:p>
        </p:txBody>
      </p:sp>
      <p:sp>
        <p:nvSpPr>
          <p:cNvPr id="10" name="Content Placeholder 2">
            <a:extLst>
              <a:ext uri="{FF2B5EF4-FFF2-40B4-BE49-F238E27FC236}">
                <a16:creationId xmlns:a16="http://schemas.microsoft.com/office/drawing/2014/main" id="{D8E5CECD-55B9-364E-9B91-00D1C0A43D51}"/>
              </a:ext>
            </a:extLst>
          </p:cNvPr>
          <p:cNvSpPr txBox="1">
            <a:spLocks/>
          </p:cNvSpPr>
          <p:nvPr/>
        </p:nvSpPr>
        <p:spPr>
          <a:xfrm>
            <a:off x="457200" y="1600200"/>
            <a:ext cx="10646229" cy="4525963"/>
          </a:xfrm>
        </p:spPr>
        <p:txBody>
          <a:bodyPr>
            <a:normAutofit lnSpcReduction="10000"/>
          </a:bodyPr>
          <a:lstStyle>
            <a:lvl1pPr marL="228600" indent="-228600" algn="l" defTabSz="914400" rtl="0" eaLnBrk="1" latinLnBrk="0" hangingPunct="1">
              <a:lnSpc>
                <a:spcPct val="90000"/>
              </a:lnSpc>
              <a:spcBef>
                <a:spcPts val="1000"/>
              </a:spcBef>
              <a:buClr>
                <a:srgbClr val="11A2C4"/>
              </a:buClr>
              <a:buFont typeface="Arial" panose="020B0604020202020204" pitchFamily="34" charset="0"/>
              <a:buChar char="•"/>
              <a:defRPr sz="2400" b="0" i="0" kern="1200">
                <a:solidFill>
                  <a:srgbClr val="6C6F70"/>
                </a:solidFill>
                <a:latin typeface="Arial"/>
                <a:ea typeface="Sharp Sans No1 Semibold" pitchFamily="50" charset="0"/>
                <a:cs typeface="Arial"/>
              </a:defRPr>
            </a:lvl1pPr>
            <a:lvl2pPr marL="685800" indent="-228600" algn="l" defTabSz="914400" rtl="0" eaLnBrk="1" latinLnBrk="0" hangingPunct="1">
              <a:lnSpc>
                <a:spcPct val="90000"/>
              </a:lnSpc>
              <a:spcBef>
                <a:spcPts val="500"/>
              </a:spcBef>
              <a:buClr>
                <a:srgbClr val="11A2C4"/>
              </a:buClr>
              <a:buFont typeface="Arial" panose="020B0604020202020204" pitchFamily="34" charset="0"/>
              <a:buChar char="•"/>
              <a:defRPr sz="2000" b="0" i="0" kern="1200">
                <a:solidFill>
                  <a:srgbClr val="6C6F70"/>
                </a:solidFill>
                <a:latin typeface="Arial"/>
                <a:ea typeface="Sharp Sans No1 Book" pitchFamily="50" charset="0"/>
                <a:cs typeface="Arial"/>
              </a:defRPr>
            </a:lvl2pPr>
            <a:lvl3pPr marL="11430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3pPr>
            <a:lvl4pPr marL="16002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4pPr>
            <a:lvl5pPr marL="20574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US" sz="2400" b="1" i="0" u="none" strike="noStrike" kern="1200" cap="none" spc="0" normalizeH="0" baseline="0" noProof="0">
                <a:ln>
                  <a:noFill/>
                </a:ln>
                <a:solidFill>
                  <a:srgbClr val="6C6F70"/>
                </a:solidFill>
                <a:effectLst/>
                <a:uLnTx/>
                <a:uFillTx/>
                <a:latin typeface="Arial"/>
                <a:cs typeface="Arial"/>
              </a:rPr>
              <a:t>Citation order:</a:t>
            </a:r>
          </a:p>
          <a:p>
            <a:pPr marL="228600" marR="0" lvl="0" indent="-22860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Char char="•"/>
              <a:tabLst/>
              <a:defRPr/>
            </a:pPr>
            <a:r>
              <a:rPr kumimoji="0" lang="en-US" sz="2400" b="0" i="0" u="none" strike="noStrike" kern="1200" cap="none" spc="0" normalizeH="0" baseline="0" noProof="0">
                <a:ln>
                  <a:noFill/>
                </a:ln>
                <a:solidFill>
                  <a:srgbClr val="6C6F70"/>
                </a:solidFill>
                <a:effectLst/>
                <a:uLnTx/>
                <a:uFillTx/>
                <a:latin typeface="Arial"/>
                <a:cs typeface="Arial"/>
              </a:rPr>
              <a:t>Author(s) (surname followed by initials)</a:t>
            </a:r>
          </a:p>
          <a:p>
            <a:pPr marL="228600" marR="0" lvl="0" indent="-22860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Char char="•"/>
              <a:tabLst/>
              <a:defRPr/>
            </a:pPr>
            <a:r>
              <a:rPr kumimoji="0" lang="en-US" sz="2400" b="0" i="0" u="none" strike="noStrike" kern="1200" cap="none" spc="0" normalizeH="0" baseline="0" noProof="0">
                <a:ln>
                  <a:noFill/>
                </a:ln>
                <a:solidFill>
                  <a:srgbClr val="6C6F70"/>
                </a:solidFill>
                <a:effectLst/>
                <a:uLnTx/>
                <a:uFillTx/>
                <a:latin typeface="Arial"/>
                <a:cs typeface="Arial"/>
              </a:rPr>
              <a:t>Year of publication (in round brackets)</a:t>
            </a:r>
          </a:p>
          <a:p>
            <a:pPr marL="228600" marR="0" lvl="0" indent="-22860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Char char="•"/>
              <a:tabLst/>
              <a:defRPr/>
            </a:pPr>
            <a:r>
              <a:rPr kumimoji="0" lang="en-US" sz="2400" b="0" i="0" u="none" strike="noStrike" kern="1200" cap="none" spc="0" normalizeH="0" baseline="0" noProof="0">
                <a:ln>
                  <a:noFill/>
                </a:ln>
                <a:solidFill>
                  <a:srgbClr val="6C6F70"/>
                </a:solidFill>
                <a:effectLst/>
                <a:uLnTx/>
                <a:uFillTx/>
                <a:latin typeface="Arial"/>
                <a:cs typeface="Arial"/>
              </a:rPr>
              <a:t>Title of article (in single quotation marks)</a:t>
            </a:r>
          </a:p>
          <a:p>
            <a:pPr marL="228600" marR="0" lvl="0" indent="-22860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Char char="•"/>
              <a:tabLst/>
              <a:defRPr/>
            </a:pPr>
            <a:r>
              <a:rPr kumimoji="0" lang="en-US" sz="2400" b="0" i="0" u="none" strike="noStrike" kern="1200" cap="none" spc="0" normalizeH="0" baseline="0" noProof="0">
                <a:ln>
                  <a:noFill/>
                </a:ln>
                <a:solidFill>
                  <a:srgbClr val="6C6F70"/>
                </a:solidFill>
                <a:effectLst/>
                <a:uLnTx/>
                <a:uFillTx/>
                <a:latin typeface="Arial"/>
                <a:cs typeface="Arial"/>
              </a:rPr>
              <a:t>Title of journal (in italics – capitalise first letter of each word in title, except for linking words such as and, of, the, for)</a:t>
            </a:r>
          </a:p>
          <a:p>
            <a:pPr marL="228600" marR="0" lvl="0" indent="-22860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Char char="•"/>
              <a:tabLst/>
              <a:defRPr/>
            </a:pPr>
            <a:r>
              <a:rPr kumimoji="0" lang="en-US" sz="2400" b="0" i="0" u="none" strike="noStrike" kern="1200" cap="none" spc="0" normalizeH="0" baseline="0" noProof="0">
                <a:ln>
                  <a:noFill/>
                </a:ln>
                <a:solidFill>
                  <a:srgbClr val="6C6F70"/>
                </a:solidFill>
                <a:effectLst/>
                <a:uLnTx/>
                <a:uFillTx/>
                <a:latin typeface="Arial"/>
                <a:cs typeface="Arial"/>
              </a:rPr>
              <a:t>Issue information (that is, volume (unbracketed) and, where applicable, part number, month or season (all in round brackets))</a:t>
            </a:r>
          </a:p>
          <a:p>
            <a:pPr marL="228600" marR="0" lvl="0" indent="-22860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Char char="•"/>
              <a:tabLst/>
              <a:defRPr/>
            </a:pPr>
            <a:r>
              <a:rPr kumimoji="0" lang="en-US" sz="2400" b="0" i="0" u="none" strike="noStrike" kern="1200" cap="none" spc="0" normalizeH="0" baseline="0" noProof="0">
                <a:ln>
                  <a:noFill/>
                </a:ln>
                <a:solidFill>
                  <a:srgbClr val="6C6F70"/>
                </a:solidFill>
                <a:effectLst/>
                <a:uLnTx/>
                <a:uFillTx/>
                <a:latin typeface="Arial"/>
                <a:cs typeface="Arial"/>
              </a:rPr>
              <a:t>Page reference (if available)</a:t>
            </a: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US" sz="2400" b="0" i="0" u="none" strike="noStrike" kern="1200" cap="none" spc="0" normalizeH="0" baseline="0" noProof="0">
                <a:ln>
                  <a:noFill/>
                </a:ln>
                <a:solidFill>
                  <a:srgbClr val="6C6F70"/>
                </a:solidFill>
                <a:effectLst/>
                <a:uLnTx/>
                <a:uFillTx/>
                <a:latin typeface="Arial"/>
                <a:cs typeface="Arial"/>
              </a:rPr>
              <a:t>If accessed online:</a:t>
            </a:r>
          </a:p>
          <a:p>
            <a:pPr marL="228600" marR="0" lvl="0" indent="-22860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Char char="•"/>
              <a:tabLst/>
              <a:defRPr/>
            </a:pPr>
            <a:r>
              <a:rPr kumimoji="0" lang="en-US" sz="2400" b="0" i="0" u="none" strike="noStrike" kern="1200" cap="none" spc="0" normalizeH="0" baseline="0" noProof="0">
                <a:ln>
                  <a:noFill/>
                </a:ln>
                <a:solidFill>
                  <a:srgbClr val="6C6F70"/>
                </a:solidFill>
                <a:effectLst/>
                <a:uLnTx/>
                <a:uFillTx/>
                <a:latin typeface="Arial"/>
                <a:cs typeface="Arial"/>
              </a:rPr>
              <a:t>DOI </a:t>
            </a:r>
            <a:r>
              <a:rPr kumimoji="0" lang="en-US" sz="2400" b="0" i="1" u="none" strike="noStrike" kern="1200" cap="none" spc="0" normalizeH="0" baseline="0" noProof="0">
                <a:ln>
                  <a:noFill/>
                </a:ln>
                <a:solidFill>
                  <a:srgbClr val="6C6F70"/>
                </a:solidFill>
                <a:effectLst/>
                <a:uLnTx/>
                <a:uFillTx/>
                <a:latin typeface="Arial"/>
                <a:cs typeface="Arial"/>
              </a:rPr>
              <a:t>or</a:t>
            </a:r>
            <a:r>
              <a:rPr kumimoji="0" lang="en-US" sz="2400" b="0" i="0" u="none" strike="noStrike" kern="1200" cap="none" spc="0" normalizeH="0" baseline="0" noProof="0">
                <a:ln>
                  <a:noFill/>
                </a:ln>
                <a:solidFill>
                  <a:srgbClr val="6C6F70"/>
                </a:solidFill>
                <a:effectLst/>
                <a:uLnTx/>
                <a:uFillTx/>
                <a:latin typeface="Arial"/>
                <a:cs typeface="Arial"/>
              </a:rPr>
              <a:t> Available at: URL (if required) (Accessed: date)</a:t>
            </a:r>
          </a:p>
          <a:p>
            <a:pPr marL="228600" marR="0" lvl="0" indent="-22860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Char char="•"/>
              <a:tabLst/>
              <a:defRPr/>
            </a:pPr>
            <a:endParaRPr kumimoji="0" lang="en-GB" sz="2400" b="0" i="0" u="none" strike="noStrike" kern="1200" cap="none" spc="0" normalizeH="0" baseline="0" noProof="0" dirty="0">
              <a:ln>
                <a:noFill/>
              </a:ln>
              <a:solidFill>
                <a:srgbClr val="6C6F70"/>
              </a:solidFill>
              <a:effectLst/>
              <a:uLnTx/>
              <a:uFillTx/>
              <a:latin typeface="Arial"/>
              <a:cs typeface="Arial"/>
            </a:endParaRPr>
          </a:p>
        </p:txBody>
      </p:sp>
    </p:spTree>
    <p:extLst>
      <p:ext uri="{BB962C8B-B14F-4D97-AF65-F5344CB8AC3E}">
        <p14:creationId xmlns:p14="http://schemas.microsoft.com/office/powerpoint/2010/main" val="24492572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2A9F2C3F-D6C8-0948-B60E-0CBB55F31A67}"/>
              </a:ext>
            </a:extLst>
          </p:cNvPr>
          <p:cNvSpPr txBox="1">
            <a:spLocks/>
          </p:cNvSpPr>
          <p:nvPr/>
        </p:nvSpPr>
        <p:spPr>
          <a:xfrm>
            <a:off x="607343" y="274638"/>
            <a:ext cx="10417261" cy="1143000"/>
          </a:xfrm>
        </p:spPr>
        <p:txBody>
          <a:bodyPr>
            <a:normAutofit/>
          </a:bodyPr>
          <a:lstStyle>
            <a:lvl1pPr algn="l" defTabSz="914400" rtl="0" eaLnBrk="1" latinLnBrk="0" hangingPunct="1">
              <a:lnSpc>
                <a:spcPct val="90000"/>
              </a:lnSpc>
              <a:spcBef>
                <a:spcPct val="0"/>
              </a:spcBef>
              <a:buNone/>
              <a:defRPr sz="2800" b="1" i="0" kern="1200">
                <a:solidFill>
                  <a:srgbClr val="11A2C4"/>
                </a:solidFill>
                <a:latin typeface="Arial Bold"/>
                <a:ea typeface="Sharp Sans No1 Extrabold" pitchFamily="50" charset="0"/>
                <a:cs typeface="Arial Bold"/>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2800" b="1" i="0" u="none" strike="noStrike" kern="1200" cap="none" spc="0" normalizeH="0" baseline="0" noProof="0">
                <a:ln>
                  <a:noFill/>
                </a:ln>
                <a:solidFill>
                  <a:srgbClr val="11A2C4"/>
                </a:solidFill>
                <a:effectLst/>
                <a:uLnTx/>
                <a:uFillTx/>
                <a:latin typeface="Arial Bold"/>
              </a:rPr>
              <a:t>Journal - Example</a:t>
            </a:r>
            <a:endParaRPr kumimoji="0" lang="en-GB" sz="2800" b="1" i="0" u="none" strike="noStrike" kern="1200" cap="none" spc="0" normalizeH="0" baseline="0" noProof="0" dirty="0">
              <a:ln>
                <a:noFill/>
              </a:ln>
              <a:solidFill>
                <a:srgbClr val="11A2C4"/>
              </a:solidFill>
              <a:effectLst/>
              <a:uLnTx/>
              <a:uFillTx/>
              <a:latin typeface="Arial Bold"/>
            </a:endParaRPr>
          </a:p>
        </p:txBody>
      </p:sp>
      <p:sp>
        <p:nvSpPr>
          <p:cNvPr id="6" name="Content Placeholder 2">
            <a:extLst>
              <a:ext uri="{FF2B5EF4-FFF2-40B4-BE49-F238E27FC236}">
                <a16:creationId xmlns:a16="http://schemas.microsoft.com/office/drawing/2014/main" id="{11715B2A-01F1-7147-A614-6249D0E7AA8D}"/>
              </a:ext>
            </a:extLst>
          </p:cNvPr>
          <p:cNvSpPr txBox="1">
            <a:spLocks/>
          </p:cNvSpPr>
          <p:nvPr/>
        </p:nvSpPr>
        <p:spPr>
          <a:xfrm>
            <a:off x="457200" y="1600200"/>
            <a:ext cx="10610850" cy="4525963"/>
          </a:xfrm>
        </p:spPr>
        <p:txBody>
          <a:bodyPr/>
          <a:lstStyle>
            <a:lvl1pPr marL="228600" indent="-228600" algn="l" defTabSz="914400" rtl="0" eaLnBrk="1" latinLnBrk="0" hangingPunct="1">
              <a:lnSpc>
                <a:spcPct val="90000"/>
              </a:lnSpc>
              <a:spcBef>
                <a:spcPts val="1000"/>
              </a:spcBef>
              <a:buClr>
                <a:srgbClr val="11A2C4"/>
              </a:buClr>
              <a:buFont typeface="Arial" panose="020B0604020202020204" pitchFamily="34" charset="0"/>
              <a:buChar char="•"/>
              <a:defRPr sz="2400" b="0" i="0" kern="1200">
                <a:solidFill>
                  <a:srgbClr val="6C6F70"/>
                </a:solidFill>
                <a:latin typeface="Arial"/>
                <a:ea typeface="Sharp Sans No1 Semibold" pitchFamily="50" charset="0"/>
                <a:cs typeface="Arial"/>
              </a:defRPr>
            </a:lvl1pPr>
            <a:lvl2pPr marL="685800" indent="-228600" algn="l" defTabSz="914400" rtl="0" eaLnBrk="1" latinLnBrk="0" hangingPunct="1">
              <a:lnSpc>
                <a:spcPct val="90000"/>
              </a:lnSpc>
              <a:spcBef>
                <a:spcPts val="500"/>
              </a:spcBef>
              <a:buClr>
                <a:srgbClr val="11A2C4"/>
              </a:buClr>
              <a:buFont typeface="Arial" panose="020B0604020202020204" pitchFamily="34" charset="0"/>
              <a:buChar char="•"/>
              <a:defRPr sz="2000" b="0" i="0" kern="1200">
                <a:solidFill>
                  <a:srgbClr val="6C6F70"/>
                </a:solidFill>
                <a:latin typeface="Arial"/>
                <a:ea typeface="Sharp Sans No1 Book" pitchFamily="50" charset="0"/>
                <a:cs typeface="Arial"/>
              </a:defRPr>
            </a:lvl2pPr>
            <a:lvl3pPr marL="11430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3pPr>
            <a:lvl4pPr marL="16002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4pPr>
            <a:lvl5pPr marL="20574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US" sz="2400" b="0" i="0" u="none" strike="noStrike" kern="1200" cap="none" spc="0" normalizeH="0" baseline="0" noProof="0">
                <a:ln>
                  <a:noFill/>
                </a:ln>
                <a:solidFill>
                  <a:srgbClr val="6C6F70"/>
                </a:solidFill>
                <a:effectLst/>
                <a:uLnTx/>
                <a:uFillTx/>
                <a:latin typeface="Arial"/>
                <a:cs typeface="Arial"/>
              </a:rPr>
              <a:t>Appeared 2</a:t>
            </a:r>
            <a:r>
              <a:rPr kumimoji="0" lang="en-US" sz="2400" b="0" i="0" u="none" strike="noStrike" kern="1200" cap="none" spc="0" normalizeH="0" baseline="30000" noProof="0">
                <a:ln>
                  <a:noFill/>
                </a:ln>
                <a:solidFill>
                  <a:srgbClr val="6C6F70"/>
                </a:solidFill>
                <a:effectLst/>
                <a:uLnTx/>
                <a:uFillTx/>
                <a:latin typeface="Arial"/>
                <a:cs typeface="Arial"/>
              </a:rPr>
              <a:t>nd</a:t>
            </a:r>
            <a:r>
              <a:rPr kumimoji="0" lang="en-US" sz="2400" b="0" i="0" u="none" strike="noStrike" kern="1200" cap="none" spc="0" normalizeH="0" baseline="0" noProof="0">
                <a:ln>
                  <a:noFill/>
                </a:ln>
                <a:solidFill>
                  <a:srgbClr val="6C6F70"/>
                </a:solidFill>
                <a:effectLst/>
                <a:uLnTx/>
                <a:uFillTx/>
                <a:latin typeface="Arial"/>
                <a:cs typeface="Arial"/>
              </a:rPr>
              <a:t> item in reference list as follows:</a:t>
            </a: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US" sz="1600" b="0" i="0" u="none" strike="noStrike" kern="1200" cap="none" spc="0" normalizeH="0" baseline="0" noProof="0">
                <a:ln>
                  <a:noFill/>
                </a:ln>
                <a:solidFill>
                  <a:srgbClr val="6C6F70"/>
                </a:solidFill>
                <a:effectLst/>
                <a:uLnTx/>
                <a:uFillTx/>
                <a:latin typeface="Arial"/>
                <a:cs typeface="Arial"/>
              </a:rPr>
              <a:t>Andrea Zanella, N. B. (2014, Febuary 14). ieeexplore.ieee.org/document/6740844. Retrieved from ieeexplore.ieee.org</a:t>
            </a:r>
            <a:r>
              <a:rPr kumimoji="0" lang="en-US" sz="1600" b="0" i="0" u="none" strike="noStrike" kern="1200" cap="none" spc="0" normalizeH="0" baseline="0" noProof="0">
                <a:ln>
                  <a:noFill/>
                </a:ln>
                <a:solidFill>
                  <a:srgbClr val="333333">
                    <a:lumMod val="60000"/>
                    <a:lumOff val="40000"/>
                  </a:srgbClr>
                </a:solidFill>
                <a:effectLst/>
                <a:uLnTx/>
                <a:uFillTx/>
                <a:latin typeface="Arial"/>
                <a:cs typeface="Arial"/>
              </a:rPr>
              <a:t>: </a:t>
            </a:r>
            <a:r>
              <a:rPr kumimoji="0" lang="en-US" sz="1600" b="0" i="0" u="none" strike="noStrike" kern="1200" cap="none" spc="0" normalizeH="0" baseline="0" noProof="0">
                <a:ln>
                  <a:noFill/>
                </a:ln>
                <a:solidFill>
                  <a:srgbClr val="6C6F70"/>
                </a:solidFill>
                <a:effectLst/>
                <a:uLnTx/>
                <a:uFillTx/>
                <a:latin typeface="Arial"/>
                <a:cs typeface="Arial"/>
              </a:rPr>
              <a:t>http://ieeexplore.ieee.org/document/6740844/#full-text-section</a:t>
            </a: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US" sz="1600" b="0" i="0" u="none" strike="noStrike" kern="1200" cap="none" spc="0" normalizeH="0" baseline="0" noProof="0">
              <a:ln>
                <a:noFill/>
              </a:ln>
              <a:solidFill>
                <a:srgbClr val="6C6F70"/>
              </a:solidFill>
              <a:effectLst/>
              <a:uLnTx/>
              <a:uFillTx/>
              <a:latin typeface="Arial"/>
              <a:cs typeface="Arial"/>
            </a:endParaRP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GB" sz="1600" b="0" i="0" u="none" strike="noStrike" kern="1200" cap="none" spc="0" normalizeH="0" baseline="0" noProof="0">
                <a:ln>
                  <a:noFill/>
                </a:ln>
                <a:solidFill>
                  <a:srgbClr val="6C6F70"/>
                </a:solidFill>
                <a:effectLst/>
                <a:uLnTx/>
                <a:uFillTx/>
                <a:latin typeface="Arial"/>
                <a:cs typeface="Arial"/>
              </a:rPr>
              <a:t>Zanella, A., Bui, N., Castellani, A., Vangelista, L. and Zorzi, M. (2014). Internet of Things for Smart Cities, </a:t>
            </a:r>
            <a:r>
              <a:rPr kumimoji="0" lang="en-GB" sz="1600" b="0" i="1" u="none" strike="noStrike" kern="1200" cap="none" spc="0" normalizeH="0" baseline="0" noProof="0">
                <a:ln>
                  <a:noFill/>
                </a:ln>
                <a:solidFill>
                  <a:srgbClr val="6C6F70"/>
                </a:solidFill>
                <a:effectLst/>
                <a:uLnTx/>
                <a:uFillTx/>
                <a:latin typeface="Arial"/>
                <a:cs typeface="Arial"/>
              </a:rPr>
              <a:t>IEEE Internet of Things Journal</a:t>
            </a:r>
            <a:r>
              <a:rPr kumimoji="0" lang="en-GB" sz="1600" b="0" i="0" u="none" strike="noStrike" kern="1200" cap="none" spc="0" normalizeH="0" baseline="0" noProof="0">
                <a:ln>
                  <a:noFill/>
                </a:ln>
                <a:solidFill>
                  <a:srgbClr val="6C6F70"/>
                </a:solidFill>
                <a:effectLst/>
                <a:uLnTx/>
                <a:uFillTx/>
                <a:latin typeface="Arial"/>
                <a:cs typeface="Arial"/>
              </a:rPr>
              <a:t>, 1(1), pp. 22-32. doi: 10.1109/JIOT.2014.2306328</a:t>
            </a: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US" sz="1600" b="0" i="0" u="none" strike="noStrike" kern="1200" cap="none" spc="0" normalizeH="0" baseline="0" noProof="0" dirty="0">
              <a:ln>
                <a:noFill/>
              </a:ln>
              <a:solidFill>
                <a:srgbClr val="6C6F70"/>
              </a:solidFill>
              <a:effectLst/>
              <a:uLnTx/>
              <a:uFillTx/>
              <a:latin typeface="Arial"/>
              <a:cs typeface="Arial"/>
            </a:endParaRPr>
          </a:p>
        </p:txBody>
      </p:sp>
      <p:pic>
        <p:nvPicPr>
          <p:cNvPr id="7" name="Picture 6">
            <a:extLst>
              <a:ext uri="{FF2B5EF4-FFF2-40B4-BE49-F238E27FC236}">
                <a16:creationId xmlns:a16="http://schemas.microsoft.com/office/drawing/2014/main" id="{CEC8D778-E250-644A-9592-8D26A3E08473}"/>
              </a:ext>
            </a:extLst>
          </p:cNvPr>
          <p:cNvPicPr>
            <a:picLocks noChangeAspect="1"/>
          </p:cNvPicPr>
          <p:nvPr/>
        </p:nvPicPr>
        <p:blipFill>
          <a:blip r:embed="rId2"/>
          <a:stretch>
            <a:fillRect/>
          </a:stretch>
        </p:blipFill>
        <p:spPr>
          <a:xfrm>
            <a:off x="533399" y="4143370"/>
            <a:ext cx="10414357" cy="2228850"/>
          </a:xfrm>
          <a:prstGeom prst="rect">
            <a:avLst/>
          </a:prstGeom>
        </p:spPr>
      </p:pic>
    </p:spTree>
    <p:extLst>
      <p:ext uri="{BB962C8B-B14F-4D97-AF65-F5344CB8AC3E}">
        <p14:creationId xmlns:p14="http://schemas.microsoft.com/office/powerpoint/2010/main" val="3608572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A52F7-DA46-2047-B178-C37F05289FC0}"/>
              </a:ext>
            </a:extLst>
          </p:cNvPr>
          <p:cNvSpPr>
            <a:spLocks noGrp="1"/>
          </p:cNvSpPr>
          <p:nvPr>
            <p:ph type="title"/>
          </p:nvPr>
        </p:nvSpPr>
        <p:spPr>
          <a:xfrm>
            <a:off x="607344" y="274638"/>
            <a:ext cx="11038193" cy="1143000"/>
          </a:xfrm>
        </p:spPr>
        <p:txBody>
          <a:bodyPr/>
          <a:lstStyle/>
          <a:p>
            <a:r>
              <a:rPr lang="en-GB" dirty="0"/>
              <a:t>Journal - Example</a:t>
            </a:r>
          </a:p>
        </p:txBody>
      </p:sp>
      <p:pic>
        <p:nvPicPr>
          <p:cNvPr id="3" name="Content Placeholder 3">
            <a:extLst>
              <a:ext uri="{FF2B5EF4-FFF2-40B4-BE49-F238E27FC236}">
                <a16:creationId xmlns:a16="http://schemas.microsoft.com/office/drawing/2014/main" id="{D6872153-BE69-F54F-B7E0-8604692FA421}"/>
              </a:ext>
            </a:extLst>
          </p:cNvPr>
          <p:cNvPicPr>
            <a:picLocks noGrp="1" noChangeAspect="1"/>
          </p:cNvPicPr>
          <p:nvPr>
            <p:ph idx="1"/>
          </p:nvPr>
        </p:nvPicPr>
        <p:blipFill>
          <a:blip r:embed="rId2"/>
          <a:stretch>
            <a:fillRect/>
          </a:stretch>
        </p:blipFill>
        <p:spPr>
          <a:xfrm>
            <a:off x="1723974" y="1600200"/>
            <a:ext cx="7781975" cy="4525963"/>
          </a:xfrm>
          <a:prstGeom prst="rect">
            <a:avLst/>
          </a:prstGeom>
        </p:spPr>
      </p:pic>
      <p:sp>
        <p:nvSpPr>
          <p:cNvPr id="4" name="Rectangular Callout 3">
            <a:extLst>
              <a:ext uri="{FF2B5EF4-FFF2-40B4-BE49-F238E27FC236}">
                <a16:creationId xmlns:a16="http://schemas.microsoft.com/office/drawing/2014/main" id="{907680C9-CA59-C04D-9689-D9F6D9E5DF74}"/>
              </a:ext>
            </a:extLst>
          </p:cNvPr>
          <p:cNvSpPr/>
          <p:nvPr/>
        </p:nvSpPr>
        <p:spPr>
          <a:xfrm>
            <a:off x="6726688" y="2396532"/>
            <a:ext cx="1894480" cy="452176"/>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dirty="0"/>
              <a:t>Download Citation</a:t>
            </a:r>
          </a:p>
        </p:txBody>
      </p:sp>
    </p:spTree>
    <p:extLst>
      <p:ext uri="{BB962C8B-B14F-4D97-AF65-F5344CB8AC3E}">
        <p14:creationId xmlns:p14="http://schemas.microsoft.com/office/powerpoint/2010/main" val="4722891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BABF177-6367-7D4E-A44A-C12BC5DDF38C}"/>
              </a:ext>
            </a:extLst>
          </p:cNvPr>
          <p:cNvSpPr txBox="1">
            <a:spLocks/>
          </p:cNvSpPr>
          <p:nvPr/>
        </p:nvSpPr>
        <p:spPr>
          <a:xfrm>
            <a:off x="607344" y="274638"/>
            <a:ext cx="10435964" cy="1143000"/>
          </a:xfrm>
        </p:spPr>
        <p:txBody>
          <a:bodyPr>
            <a:normAutofit/>
          </a:bodyPr>
          <a:lstStyle>
            <a:lvl1pPr algn="l" defTabSz="914400" rtl="0" eaLnBrk="1" latinLnBrk="0" hangingPunct="1">
              <a:lnSpc>
                <a:spcPct val="90000"/>
              </a:lnSpc>
              <a:spcBef>
                <a:spcPct val="0"/>
              </a:spcBef>
              <a:buNone/>
              <a:defRPr sz="2800" b="1" i="0" kern="1200">
                <a:solidFill>
                  <a:srgbClr val="11A2C4"/>
                </a:solidFill>
                <a:latin typeface="Arial Bold"/>
                <a:ea typeface="Sharp Sans No1 Extrabold" pitchFamily="50" charset="0"/>
                <a:cs typeface="Arial Bold"/>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GB" sz="2800" b="1" i="0" u="none" strike="noStrike" kern="1200" cap="none" spc="0" normalizeH="0" baseline="0" noProof="0">
                <a:ln>
                  <a:noFill/>
                </a:ln>
                <a:solidFill>
                  <a:srgbClr val="11A2C4"/>
                </a:solidFill>
                <a:effectLst/>
                <a:uLnTx/>
                <a:uFillTx/>
                <a:latin typeface="Arial Bold"/>
              </a:rPr>
              <a:t>Journal – Example</a:t>
            </a:r>
            <a:br>
              <a:rPr kumimoji="0" lang="en-GB" sz="2800" b="1" i="0" u="none" strike="noStrike" kern="1200" cap="none" spc="0" normalizeH="0" baseline="0" noProof="0">
                <a:ln>
                  <a:noFill/>
                </a:ln>
                <a:solidFill>
                  <a:srgbClr val="11A2C4"/>
                </a:solidFill>
                <a:effectLst/>
                <a:uLnTx/>
                <a:uFillTx/>
                <a:latin typeface="Arial Bold"/>
              </a:rPr>
            </a:br>
            <a:r>
              <a:rPr kumimoji="0" lang="en-GB" sz="2000" b="1" i="0" u="none" strike="noStrike" kern="1200" cap="none" spc="0" normalizeH="0" baseline="0" noProof="0">
                <a:ln>
                  <a:noFill/>
                </a:ln>
                <a:solidFill>
                  <a:srgbClr val="11A2C4"/>
                </a:solidFill>
                <a:effectLst/>
                <a:uLnTx/>
                <a:uFillTx/>
                <a:latin typeface="Arial Bold"/>
              </a:rPr>
              <a:t>Download Citation</a:t>
            </a:r>
            <a:endParaRPr kumimoji="0" lang="en-GB" sz="2000" b="1" i="0" u="none" strike="noStrike" kern="1200" cap="none" spc="0" normalizeH="0" baseline="0" noProof="0" dirty="0">
              <a:ln>
                <a:noFill/>
              </a:ln>
              <a:solidFill>
                <a:srgbClr val="11A2C4"/>
              </a:solidFill>
              <a:effectLst/>
              <a:uLnTx/>
              <a:uFillTx/>
              <a:latin typeface="Arial Bold"/>
            </a:endParaRPr>
          </a:p>
        </p:txBody>
      </p:sp>
      <p:sp>
        <p:nvSpPr>
          <p:cNvPr id="5" name="Content Placeholder 2">
            <a:extLst>
              <a:ext uri="{FF2B5EF4-FFF2-40B4-BE49-F238E27FC236}">
                <a16:creationId xmlns:a16="http://schemas.microsoft.com/office/drawing/2014/main" id="{1F388BBD-05E6-4A45-B847-3E9B87011DF0}"/>
              </a:ext>
            </a:extLst>
          </p:cNvPr>
          <p:cNvSpPr txBox="1">
            <a:spLocks/>
          </p:cNvSpPr>
          <p:nvPr/>
        </p:nvSpPr>
        <p:spPr>
          <a:xfrm>
            <a:off x="457200" y="1600200"/>
            <a:ext cx="10629900" cy="4525963"/>
          </a:xfrm>
        </p:spPr>
        <p:txBody>
          <a:bodyPr>
            <a:normAutofit fontScale="92500" lnSpcReduction="10000"/>
          </a:bodyPr>
          <a:lstStyle>
            <a:lvl1pPr marL="228600" indent="-228600" algn="l" defTabSz="914400" rtl="0" eaLnBrk="1" latinLnBrk="0" hangingPunct="1">
              <a:lnSpc>
                <a:spcPct val="90000"/>
              </a:lnSpc>
              <a:spcBef>
                <a:spcPts val="1000"/>
              </a:spcBef>
              <a:buClr>
                <a:srgbClr val="11A2C4"/>
              </a:buClr>
              <a:buFont typeface="Arial" panose="020B0604020202020204" pitchFamily="34" charset="0"/>
              <a:buChar char="•"/>
              <a:defRPr sz="2400" b="0" i="0" kern="1200">
                <a:solidFill>
                  <a:srgbClr val="6C6F70"/>
                </a:solidFill>
                <a:latin typeface="Arial"/>
                <a:ea typeface="Sharp Sans No1 Semibold" pitchFamily="50" charset="0"/>
                <a:cs typeface="Arial"/>
              </a:defRPr>
            </a:lvl1pPr>
            <a:lvl2pPr marL="685800" indent="-228600" algn="l" defTabSz="914400" rtl="0" eaLnBrk="1" latinLnBrk="0" hangingPunct="1">
              <a:lnSpc>
                <a:spcPct val="90000"/>
              </a:lnSpc>
              <a:spcBef>
                <a:spcPts val="500"/>
              </a:spcBef>
              <a:buClr>
                <a:srgbClr val="11A2C4"/>
              </a:buClr>
              <a:buFont typeface="Arial" panose="020B0604020202020204" pitchFamily="34" charset="0"/>
              <a:buChar char="•"/>
              <a:defRPr sz="2000" b="0" i="0" kern="1200">
                <a:solidFill>
                  <a:srgbClr val="6C6F70"/>
                </a:solidFill>
                <a:latin typeface="Arial"/>
                <a:ea typeface="Sharp Sans No1 Book" pitchFamily="50" charset="0"/>
                <a:cs typeface="Arial"/>
              </a:defRPr>
            </a:lvl2pPr>
            <a:lvl3pPr marL="11430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3pPr>
            <a:lvl4pPr marL="16002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4pPr>
            <a:lvl5pPr marL="20574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GB" sz="2400" b="0" i="0" u="none" strike="noStrike" kern="1200" cap="none" spc="0" normalizeH="0" baseline="0" noProof="0">
                <a:ln>
                  <a:noFill/>
                </a:ln>
                <a:solidFill>
                  <a:srgbClr val="6C6F70"/>
                </a:solidFill>
                <a:effectLst/>
                <a:uLnTx/>
                <a:uFillTx/>
                <a:latin typeface="Arial"/>
                <a:cs typeface="Arial"/>
              </a:rPr>
              <a:t>A. Zanella, N. Bui, A. Castellani, L. Vangelista and M. Zorzi, "Internet of Things for Smart Cities," in IEEE Internet of Things Journal, vol. 1, no. 1, pp. 22-32, Feb. 2014.</a:t>
            </a: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GB" sz="2400" b="0" i="0" u="none" strike="noStrike" kern="1200" cap="none" spc="0" normalizeH="0" baseline="0" noProof="0">
                <a:ln>
                  <a:noFill/>
                </a:ln>
                <a:solidFill>
                  <a:srgbClr val="6C6F70"/>
                </a:solidFill>
                <a:effectLst/>
                <a:uLnTx/>
                <a:uFillTx/>
                <a:latin typeface="Arial"/>
                <a:cs typeface="Arial"/>
              </a:rPr>
              <a:t>doi: 10.1109/JIOT.2014.2306328</a:t>
            </a: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GB" sz="2400" b="0" i="0" u="none" strike="noStrike" kern="1200" cap="none" spc="0" normalizeH="0" baseline="0" noProof="0">
                <a:ln>
                  <a:noFill/>
                </a:ln>
                <a:solidFill>
                  <a:srgbClr val="6C6F70"/>
                </a:solidFill>
                <a:effectLst/>
                <a:uLnTx/>
                <a:uFillTx/>
                <a:latin typeface="Arial"/>
                <a:cs typeface="Arial"/>
              </a:rPr>
              <a:t>keywords: {Internet;Internet of Things;protocols;Padova smart city project;protocols;advanced communication technology;value-addedservices;Smart City vision;urban IoT system;link layer technology;digital services;heterogeneous end systems;Internet of Things;Urban areas;Smart buildings;Monitoring;Smart homes;Business;IEEE 802.15 Standards;Constrained Application Protocol (CoAP);Efficient XML Interchange (EXI);network architecture;sensor system integration;service functions and management;Smart Cities;testbed and trials;6lowPAN},</a:t>
            </a: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GB" sz="2400" b="0" i="0" u="none" strike="noStrike" kern="1200" cap="none" spc="0" normalizeH="0" baseline="0" noProof="0">
                <a:ln>
                  <a:noFill/>
                </a:ln>
                <a:solidFill>
                  <a:srgbClr val="6C6F70"/>
                </a:solidFill>
                <a:effectLst/>
                <a:uLnTx/>
                <a:uFillTx/>
                <a:latin typeface="Arial"/>
                <a:cs typeface="Arial"/>
              </a:rPr>
              <a:t>URL: http://ieeexplore.ieee.org/stamp/stamp.jsp?tp=&amp;arnumber=6740844&amp;isnumber=6810798</a:t>
            </a: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GB" sz="2400" b="0" i="0" u="none" strike="noStrike" kern="1200" cap="none" spc="0" normalizeH="0" baseline="0" noProof="0" dirty="0">
              <a:ln>
                <a:noFill/>
              </a:ln>
              <a:solidFill>
                <a:srgbClr val="6C6F70"/>
              </a:solidFill>
              <a:effectLst/>
              <a:uLnTx/>
              <a:uFillTx/>
              <a:latin typeface="Arial"/>
              <a:cs typeface="Arial"/>
            </a:endParaRPr>
          </a:p>
        </p:txBody>
      </p:sp>
    </p:spTree>
    <p:extLst>
      <p:ext uri="{BB962C8B-B14F-4D97-AF65-F5344CB8AC3E}">
        <p14:creationId xmlns:p14="http://schemas.microsoft.com/office/powerpoint/2010/main" val="11054817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4F38873B-F5CD-5E44-BD1D-E16A425BFE26}"/>
              </a:ext>
            </a:extLst>
          </p:cNvPr>
          <p:cNvSpPr txBox="1">
            <a:spLocks/>
          </p:cNvSpPr>
          <p:nvPr/>
        </p:nvSpPr>
        <p:spPr>
          <a:xfrm>
            <a:off x="263471" y="274638"/>
            <a:ext cx="11357505"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200" b="0" i="0" u="none" strike="noStrike" kern="1200" cap="none" spc="0" normalizeH="0" baseline="0" noProof="0">
                <a:ln>
                  <a:noFill/>
                </a:ln>
                <a:solidFill>
                  <a:srgbClr val="333333"/>
                </a:solidFill>
                <a:effectLst/>
                <a:uLnTx/>
                <a:uFillTx/>
                <a:latin typeface="Calibri Light" panose="020F0302020204030204"/>
                <a:ea typeface="+mj-ea"/>
                <a:cs typeface="+mj-cs"/>
              </a:rPr>
              <a:t>In-text Citation – Cite Them Right</a:t>
            </a:r>
            <a:endParaRPr kumimoji="0" lang="en-GB" sz="3200" b="0" i="0" u="none" strike="noStrike" kern="1200" cap="none" spc="0" normalizeH="0" baseline="0" noProof="0" dirty="0">
              <a:ln>
                <a:noFill/>
              </a:ln>
              <a:solidFill>
                <a:srgbClr val="333333"/>
              </a:solidFill>
              <a:effectLst/>
              <a:uLnTx/>
              <a:uFillTx/>
              <a:latin typeface="Calibri Light" panose="020F0302020204030204"/>
              <a:ea typeface="+mj-ea"/>
              <a:cs typeface="+mj-cs"/>
            </a:endParaRPr>
          </a:p>
        </p:txBody>
      </p:sp>
      <p:pic>
        <p:nvPicPr>
          <p:cNvPr id="8" name="Content Placeholder 6">
            <a:extLst>
              <a:ext uri="{FF2B5EF4-FFF2-40B4-BE49-F238E27FC236}">
                <a16:creationId xmlns:a16="http://schemas.microsoft.com/office/drawing/2014/main" id="{660E56D5-7119-5143-8F36-77DE65A06D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0128" y="1276141"/>
            <a:ext cx="7505321" cy="3551483"/>
          </a:xfrm>
          <a:prstGeom prst="rect">
            <a:avLst/>
          </a:prstGeom>
        </p:spPr>
      </p:pic>
      <p:pic>
        <p:nvPicPr>
          <p:cNvPr id="9" name="Content Placeholder 3">
            <a:extLst>
              <a:ext uri="{FF2B5EF4-FFF2-40B4-BE49-F238E27FC236}">
                <a16:creationId xmlns:a16="http://schemas.microsoft.com/office/drawing/2014/main" id="{318E7700-8FFA-694B-B430-E096D6834652}"/>
              </a:ext>
            </a:extLst>
          </p:cNvPr>
          <p:cNvPicPr>
            <a:picLocks noChangeAspect="1"/>
          </p:cNvPicPr>
          <p:nvPr/>
        </p:nvPicPr>
        <p:blipFill>
          <a:blip r:embed="rId3"/>
          <a:stretch>
            <a:fillRect/>
          </a:stretch>
        </p:blipFill>
        <p:spPr>
          <a:xfrm>
            <a:off x="5313899" y="4492434"/>
            <a:ext cx="2870590" cy="459969"/>
          </a:xfrm>
          <a:prstGeom prst="rect">
            <a:avLst/>
          </a:prstGeom>
          <a:ln w="6350">
            <a:solidFill>
              <a:srgbClr val="FFFFFF">
                <a:lumMod val="50000"/>
              </a:srgbClr>
            </a:solidFill>
          </a:ln>
        </p:spPr>
      </p:pic>
      <p:cxnSp>
        <p:nvCxnSpPr>
          <p:cNvPr id="10" name="Elbow Connector 9">
            <a:extLst>
              <a:ext uri="{FF2B5EF4-FFF2-40B4-BE49-F238E27FC236}">
                <a16:creationId xmlns:a16="http://schemas.microsoft.com/office/drawing/2014/main" id="{37995EE1-59F4-DF42-87B4-2CE9C2C43138}"/>
              </a:ext>
            </a:extLst>
          </p:cNvPr>
          <p:cNvCxnSpPr>
            <a:cxnSpLocks/>
          </p:cNvCxnSpPr>
          <p:nvPr/>
        </p:nvCxnSpPr>
        <p:spPr>
          <a:xfrm rot="10800000" flipV="1">
            <a:off x="1960780" y="2853728"/>
            <a:ext cx="2268000" cy="1174939"/>
          </a:xfrm>
          <a:prstGeom prst="bentConnector3">
            <a:avLst>
              <a:gd name="adj1" fmla="val 50000"/>
            </a:avLst>
          </a:prstGeom>
          <a:noFill/>
          <a:ln w="6350" cap="flat" cmpd="sng" algn="ctr">
            <a:solidFill>
              <a:srgbClr val="333F48"/>
            </a:solidFill>
            <a:prstDash val="solid"/>
            <a:miter lim="800000"/>
            <a:tailEnd type="triangle"/>
          </a:ln>
          <a:effectLst/>
        </p:spPr>
      </p:cxnSp>
      <p:sp>
        <p:nvSpPr>
          <p:cNvPr id="11" name="TextBox 10">
            <a:extLst>
              <a:ext uri="{FF2B5EF4-FFF2-40B4-BE49-F238E27FC236}">
                <a16:creationId xmlns:a16="http://schemas.microsoft.com/office/drawing/2014/main" id="{5ED4BE3E-DF70-7240-B108-BE55061593F5}"/>
              </a:ext>
            </a:extLst>
          </p:cNvPr>
          <p:cNvSpPr txBox="1"/>
          <p:nvPr/>
        </p:nvSpPr>
        <p:spPr>
          <a:xfrm>
            <a:off x="747601" y="3256533"/>
            <a:ext cx="1003423" cy="369332"/>
          </a:xfrm>
          <a:prstGeom prst="rect">
            <a:avLst/>
          </a:prstGeom>
          <a:noFill/>
        </p:spPr>
        <p:txBody>
          <a:bodyPr wrap="square" rtlCol="0">
            <a:spAutoFit/>
          </a:bodyPr>
          <a:lstStyle/>
          <a:p>
            <a:pPr defTabSz="457200" fontAlgn="base">
              <a:spcBef>
                <a:spcPct val="0"/>
              </a:spcBef>
              <a:spcAft>
                <a:spcPct val="0"/>
              </a:spcAft>
            </a:pPr>
            <a:r>
              <a:rPr lang="en-GB" dirty="0">
                <a:solidFill>
                  <a:srgbClr val="333333"/>
                </a:solidFill>
                <a:latin typeface="Arial" charset="0"/>
              </a:rPr>
              <a:t>Links</a:t>
            </a:r>
          </a:p>
        </p:txBody>
      </p:sp>
    </p:spTree>
    <p:extLst>
      <p:ext uri="{BB962C8B-B14F-4D97-AF65-F5344CB8AC3E}">
        <p14:creationId xmlns:p14="http://schemas.microsoft.com/office/powerpoint/2010/main" val="31433518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58829C6-9F3C-A64E-B34B-FCC348F612D5}"/>
              </a:ext>
            </a:extLst>
          </p:cNvPr>
          <p:cNvSpPr txBox="1">
            <a:spLocks/>
          </p:cNvSpPr>
          <p:nvPr/>
        </p:nvSpPr>
        <p:spPr>
          <a:xfrm>
            <a:off x="263471" y="274638"/>
            <a:ext cx="9412981" cy="114300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200" b="0" i="0" u="none" strike="noStrike" kern="1200" cap="none" spc="0" normalizeH="0" baseline="0" noProof="0">
                <a:ln>
                  <a:noFill/>
                </a:ln>
                <a:solidFill>
                  <a:srgbClr val="333333"/>
                </a:solidFill>
                <a:effectLst/>
                <a:uLnTx/>
                <a:uFillTx/>
                <a:latin typeface="Calibri Light" panose="020F0302020204030204"/>
                <a:ea typeface="+mj-ea"/>
                <a:cs typeface="+mj-cs"/>
              </a:rPr>
              <a:t>In-text Citation – </a:t>
            </a:r>
            <a:r>
              <a:rPr kumimoji="0" lang="en-GB" sz="3200" b="0" i="0" u="none" strike="noStrike" kern="1200" cap="none" spc="0" normalizeH="0" baseline="0" noProof="0">
                <a:ln>
                  <a:noFill/>
                </a:ln>
                <a:solidFill>
                  <a:srgbClr val="333333"/>
                </a:solidFill>
                <a:effectLst/>
                <a:uLnTx/>
                <a:uFillTx/>
                <a:latin typeface="Calibri Light" panose="020F0302020204030204"/>
                <a:ea typeface="+mj-ea"/>
                <a:cs typeface="+mj-cs"/>
              </a:rPr>
              <a:t>Many ways to cite a source</a:t>
            </a:r>
            <a:endParaRPr kumimoji="0" lang="en-GB" sz="3200" b="0" i="0" u="none" strike="noStrike" kern="1200" cap="none" spc="0" normalizeH="0" baseline="0" noProof="0" dirty="0">
              <a:ln>
                <a:noFill/>
              </a:ln>
              <a:solidFill>
                <a:srgbClr val="333333"/>
              </a:solidFill>
              <a:effectLst/>
              <a:uLnTx/>
              <a:uFillTx/>
              <a:latin typeface="Calibri Light" panose="020F0302020204030204"/>
              <a:ea typeface="+mj-ea"/>
              <a:cs typeface="+mj-cs"/>
            </a:endParaRPr>
          </a:p>
        </p:txBody>
      </p:sp>
      <p:sp>
        <p:nvSpPr>
          <p:cNvPr id="5" name="Content Placeholder 2">
            <a:extLst>
              <a:ext uri="{FF2B5EF4-FFF2-40B4-BE49-F238E27FC236}">
                <a16:creationId xmlns:a16="http://schemas.microsoft.com/office/drawing/2014/main" id="{EB21599D-D350-0240-B848-00B3ACCAB409}"/>
              </a:ext>
            </a:extLst>
          </p:cNvPr>
          <p:cNvSpPr txBox="1">
            <a:spLocks/>
          </p:cNvSpPr>
          <p:nvPr/>
        </p:nvSpPr>
        <p:spPr>
          <a:xfrm>
            <a:off x="457200" y="1600200"/>
            <a:ext cx="11029950" cy="4525963"/>
          </a:xfrm>
          <a:prstGeom prst="rect">
            <a:avLst/>
          </a:prstGeom>
        </p:spPr>
        <p:txBody>
          <a:bodyPr>
            <a:normAutofit fontScale="92500"/>
          </a:bodyPr>
          <a:lstStyle>
            <a:lvl1pPr marL="0" indent="0" algn="l" defTabSz="914400" rtl="0" eaLnBrk="1" latinLnBrk="0" hangingPunct="1">
              <a:lnSpc>
                <a:spcPct val="90000"/>
              </a:lnSpc>
              <a:spcBef>
                <a:spcPts val="1000"/>
              </a:spcBef>
              <a:buClr>
                <a:srgbClr val="11A2C4"/>
              </a:buClr>
              <a:buFont typeface="Arial" panose="020B0604020202020204" pitchFamily="34" charset="0"/>
              <a:buNone/>
              <a:defRPr sz="2000" b="0" i="0" kern="1200">
                <a:solidFill>
                  <a:srgbClr val="6C6F70"/>
                </a:solidFill>
                <a:latin typeface="Arial"/>
                <a:ea typeface="Sharp Sans No1 Semibold" pitchFamily="50" charset="0"/>
                <a:cs typeface="Arial"/>
              </a:defRPr>
            </a:lvl1pPr>
            <a:lvl2pPr marL="685800" indent="-228600" algn="l" defTabSz="914400" rtl="0" eaLnBrk="1" latinLnBrk="0" hangingPunct="1">
              <a:lnSpc>
                <a:spcPct val="90000"/>
              </a:lnSpc>
              <a:spcBef>
                <a:spcPts val="500"/>
              </a:spcBef>
              <a:buClr>
                <a:srgbClr val="11A2C4"/>
              </a:buClr>
              <a:buFont typeface="Arial" panose="020B0604020202020204" pitchFamily="34" charset="0"/>
              <a:buChar char="•"/>
              <a:defRPr sz="2000" b="0" i="0" kern="1200">
                <a:solidFill>
                  <a:srgbClr val="6C6F70"/>
                </a:solidFill>
                <a:latin typeface="Arial"/>
                <a:ea typeface="Sharp Sans No1 Book" pitchFamily="50" charset="0"/>
                <a:cs typeface="Arial"/>
              </a:defRPr>
            </a:lvl2pPr>
            <a:lvl3pPr marL="11430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3pPr>
            <a:lvl4pPr marL="16002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4pPr>
            <a:lvl5pPr marL="20574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GB" sz="2000" b="0" i="0" u="none" strike="noStrike" kern="1200" cap="none" spc="0" normalizeH="0" baseline="0" noProof="0">
                <a:ln>
                  <a:noFill/>
                </a:ln>
                <a:solidFill>
                  <a:srgbClr val="6C6F70"/>
                </a:solidFill>
                <a:effectLst/>
                <a:uLnTx/>
                <a:uFillTx/>
                <a:latin typeface="Arial"/>
                <a:cs typeface="Arial"/>
              </a:rPr>
              <a:t>Source</a:t>
            </a: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GB" sz="2200" b="0" i="0" u="none" strike="noStrike" kern="1200" cap="none" spc="0" normalizeH="0" baseline="0" noProof="0">
                <a:ln>
                  <a:noFill/>
                </a:ln>
                <a:solidFill>
                  <a:srgbClr val="333333"/>
                </a:solidFill>
                <a:effectLst/>
                <a:uLnTx/>
                <a:uFillTx/>
                <a:latin typeface="Arial"/>
                <a:cs typeface="Arial"/>
              </a:rPr>
              <a:t>Despite the existence of pre-school education and the efforts that working parents put into finding the ‘best’ schools for their children, </a:t>
            </a:r>
            <a:r>
              <a:rPr kumimoji="0" lang="en-GB" sz="2200" b="1" i="0" u="none" strike="noStrike" kern="1200" cap="none" spc="0" normalizeH="0" baseline="0" noProof="0">
                <a:ln>
                  <a:noFill/>
                </a:ln>
                <a:solidFill>
                  <a:srgbClr val="FF0000"/>
                </a:solidFill>
                <a:effectLst/>
                <a:uLnTx/>
                <a:uFillTx/>
                <a:latin typeface="Arial"/>
                <a:cs typeface="Arial"/>
              </a:rPr>
              <a:t>the family home has the greatest impact on educational development</a:t>
            </a:r>
            <a:r>
              <a:rPr kumimoji="0" lang="en-GB" sz="2200" b="0" i="0" u="none" strike="noStrike" kern="1200" cap="none" spc="0" normalizeH="0" baseline="0" noProof="0">
                <a:ln>
                  <a:noFill/>
                </a:ln>
                <a:solidFill>
                  <a:srgbClr val="333333"/>
                </a:solidFill>
                <a:effectLst/>
                <a:uLnTx/>
                <a:uFillTx/>
                <a:latin typeface="Arial"/>
                <a:cs typeface="Arial"/>
              </a:rPr>
              <a:t>. This can clearly be seen when you look at the studies …</a:t>
            </a: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GB" sz="2200" b="0" i="1" u="none" strike="noStrike" kern="1200" cap="none" spc="0" normalizeH="0" baseline="0" noProof="0">
                <a:ln>
                  <a:noFill/>
                </a:ln>
                <a:solidFill>
                  <a:srgbClr val="333333"/>
                </a:solidFill>
                <a:effectLst/>
                <a:uLnTx/>
                <a:uFillTx/>
                <a:latin typeface="Arial"/>
                <a:cs typeface="Arial"/>
              </a:rPr>
              <a:t>Child Development</a:t>
            </a:r>
            <a:r>
              <a:rPr kumimoji="0" lang="en-GB" sz="2200" b="0" i="0" u="none" strike="noStrike" kern="1200" cap="none" spc="0" normalizeH="0" baseline="0" noProof="0">
                <a:ln>
                  <a:noFill/>
                </a:ln>
                <a:solidFill>
                  <a:srgbClr val="333333"/>
                </a:solidFill>
                <a:effectLst/>
                <a:uLnTx/>
                <a:uFillTx/>
                <a:latin typeface="Arial"/>
                <a:cs typeface="Arial"/>
              </a:rPr>
              <a:t>, Rogers and Green, 2008.</a:t>
            </a: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GB" sz="2200" b="0" i="0" u="none" strike="noStrike" kern="1200" cap="none" spc="0" normalizeH="0" baseline="0" noProof="0">
              <a:ln>
                <a:noFill/>
              </a:ln>
              <a:solidFill>
                <a:srgbClr val="333333"/>
              </a:solidFill>
              <a:effectLst/>
              <a:uLnTx/>
              <a:uFillTx/>
              <a:latin typeface="Arial"/>
              <a:cs typeface="Arial"/>
            </a:endParaRP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GB" sz="2000" b="0" i="0" u="none" strike="noStrike" kern="1200" cap="none" spc="0" normalizeH="0" baseline="0" noProof="0">
                <a:ln>
                  <a:noFill/>
                </a:ln>
                <a:solidFill>
                  <a:srgbClr val="6C6F70"/>
                </a:solidFill>
                <a:effectLst/>
                <a:uLnTx/>
                <a:uFillTx/>
                <a:latin typeface="Arial"/>
                <a:cs typeface="Arial"/>
              </a:rPr>
              <a:t>Author(s) + (date) + verb (e.g. </a:t>
            </a:r>
            <a:r>
              <a:rPr kumimoji="0" lang="en-GB" sz="2000" b="0" i="1" u="none" strike="noStrike" kern="1200" cap="none" spc="0" normalizeH="0" baseline="0" noProof="0">
                <a:ln>
                  <a:noFill/>
                </a:ln>
                <a:solidFill>
                  <a:srgbClr val="6C6F70"/>
                </a:solidFill>
                <a:effectLst/>
                <a:uLnTx/>
                <a:uFillTx/>
                <a:latin typeface="Arial"/>
                <a:cs typeface="Arial"/>
              </a:rPr>
              <a:t>argue, point out, state, assert</a:t>
            </a:r>
            <a:r>
              <a:rPr kumimoji="0" lang="en-GB" sz="2000" b="0" i="0" u="none" strike="noStrike" kern="1200" cap="none" spc="0" normalizeH="0" baseline="0" noProof="0">
                <a:ln>
                  <a:noFill/>
                </a:ln>
                <a:solidFill>
                  <a:srgbClr val="6C6F70"/>
                </a:solidFill>
                <a:effectLst/>
                <a:uLnTx/>
                <a:uFillTx/>
                <a:latin typeface="Arial"/>
                <a:cs typeface="Arial"/>
              </a:rPr>
              <a:t>)</a:t>
            </a: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GB" sz="2200" b="0" i="0" u="none" strike="noStrike" kern="1200" cap="none" spc="0" normalizeH="0" baseline="0" noProof="0">
                <a:ln>
                  <a:noFill/>
                </a:ln>
                <a:solidFill>
                  <a:srgbClr val="333333"/>
                </a:solidFill>
                <a:effectLst/>
                <a:uLnTx/>
                <a:uFillTx/>
                <a:latin typeface="Arial"/>
                <a:cs typeface="Arial"/>
              </a:rPr>
              <a:t>Rogers and Green (2008) argue that ‘the family home has the greatest impact on educational development’.</a:t>
            </a: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GB" sz="2000" b="0" i="0" u="none" strike="noStrike" kern="1200" cap="none" spc="0" normalizeH="0" baseline="0" noProof="0">
              <a:ln>
                <a:noFill/>
              </a:ln>
              <a:solidFill>
                <a:srgbClr val="6C6F70"/>
              </a:solidFill>
              <a:effectLst/>
              <a:uLnTx/>
              <a:uFillTx/>
              <a:latin typeface="Arial"/>
              <a:cs typeface="Arial"/>
            </a:endParaRP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GB" sz="2000" b="0" i="0" u="none" strike="noStrike" kern="1200" cap="none" spc="0" normalizeH="0" baseline="0" noProof="0">
                <a:ln>
                  <a:noFill/>
                </a:ln>
                <a:solidFill>
                  <a:srgbClr val="6C6F70"/>
                </a:solidFill>
                <a:effectLst/>
                <a:uLnTx/>
                <a:uFillTx/>
                <a:latin typeface="Arial"/>
                <a:cs typeface="Arial"/>
              </a:rPr>
              <a:t>Rephrasing the view</a:t>
            </a: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GB" sz="2200" b="0" i="0" u="none" strike="noStrike" kern="1200" cap="none" spc="0" normalizeH="0" baseline="0" noProof="0">
                <a:ln>
                  <a:noFill/>
                </a:ln>
                <a:solidFill>
                  <a:srgbClr val="333333"/>
                </a:solidFill>
                <a:effectLst/>
                <a:uLnTx/>
                <a:uFillTx/>
                <a:latin typeface="Arial"/>
                <a:cs typeface="Arial"/>
              </a:rPr>
              <a:t>A child’s educational progress is most influenced by their home life (Rogers and Green 2008).</a:t>
            </a: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GB" sz="2000" b="0" i="0" u="none" strike="noStrike" kern="1200" cap="none" spc="0" normalizeH="0" baseline="0" noProof="0">
              <a:ln>
                <a:noFill/>
              </a:ln>
              <a:solidFill>
                <a:srgbClr val="6C6F70"/>
              </a:solidFill>
              <a:effectLst/>
              <a:uLnTx/>
              <a:uFillTx/>
              <a:latin typeface="Arial"/>
              <a:cs typeface="Arial"/>
            </a:endParaRP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GB" sz="2000" b="0" i="0" u="none" strike="noStrike" kern="1200" cap="none" spc="0" normalizeH="0" baseline="0" noProof="0">
              <a:ln>
                <a:noFill/>
              </a:ln>
              <a:solidFill>
                <a:srgbClr val="6C6F70"/>
              </a:solidFill>
              <a:effectLst/>
              <a:uLnTx/>
              <a:uFillTx/>
              <a:latin typeface="Arial"/>
              <a:cs typeface="Arial"/>
            </a:endParaRP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GB" sz="2000" b="0" i="0" u="none" strike="noStrike" kern="1200" cap="none" spc="0" normalizeH="0" baseline="0" noProof="0">
              <a:ln>
                <a:noFill/>
              </a:ln>
              <a:solidFill>
                <a:srgbClr val="6C6F70"/>
              </a:solidFill>
              <a:effectLst/>
              <a:uLnTx/>
              <a:uFillTx/>
              <a:latin typeface="Arial"/>
              <a:cs typeface="Arial"/>
            </a:endParaRP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GB" sz="2000" b="0" i="0" u="none" strike="noStrike" kern="1200" cap="none" spc="0" normalizeH="0" baseline="0" noProof="0" dirty="0">
              <a:ln>
                <a:noFill/>
              </a:ln>
              <a:solidFill>
                <a:srgbClr val="6C6F70"/>
              </a:solidFill>
              <a:effectLst/>
              <a:uLnTx/>
              <a:uFillTx/>
              <a:latin typeface="Arial"/>
              <a:cs typeface="Arial"/>
            </a:endParaRPr>
          </a:p>
        </p:txBody>
      </p:sp>
    </p:spTree>
    <p:extLst>
      <p:ext uri="{BB962C8B-B14F-4D97-AF65-F5344CB8AC3E}">
        <p14:creationId xmlns:p14="http://schemas.microsoft.com/office/powerpoint/2010/main" val="38806222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ADBA37C-F65A-9A46-ACBB-CC8DCD2A9CFA}"/>
              </a:ext>
            </a:extLst>
          </p:cNvPr>
          <p:cNvSpPr txBox="1">
            <a:spLocks/>
          </p:cNvSpPr>
          <p:nvPr/>
        </p:nvSpPr>
        <p:spPr>
          <a:xfrm>
            <a:off x="607344" y="274638"/>
            <a:ext cx="10286344" cy="1143000"/>
          </a:xfrm>
        </p:spPr>
        <p:txBody>
          <a:bodyPr>
            <a:normAutofit/>
          </a:bodyPr>
          <a:lstStyle>
            <a:lvl1pPr algn="l" defTabSz="914400" rtl="0" eaLnBrk="1" latinLnBrk="0" hangingPunct="1">
              <a:lnSpc>
                <a:spcPct val="90000"/>
              </a:lnSpc>
              <a:spcBef>
                <a:spcPct val="0"/>
              </a:spcBef>
              <a:buNone/>
              <a:defRPr sz="2800" b="1" i="0" kern="1200">
                <a:solidFill>
                  <a:srgbClr val="11A2C4"/>
                </a:solidFill>
                <a:latin typeface="Arial Bold"/>
                <a:ea typeface="Sharp Sans No1 Extrabold" pitchFamily="50" charset="0"/>
                <a:cs typeface="Arial Bold"/>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2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In-text Citation – </a:t>
            </a:r>
            <a:r>
              <a:rPr kumimoji="0" lang="en-GB" sz="32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Example 1</a:t>
            </a:r>
            <a:endParaRPr kumimoji="0" lang="en-GB" sz="2800" b="1" i="0" u="none" strike="noStrike" kern="1200" cap="none" spc="0" normalizeH="0" baseline="0" noProof="0" dirty="0">
              <a:ln>
                <a:noFill/>
              </a:ln>
              <a:solidFill>
                <a:srgbClr val="11A2C4"/>
              </a:solidFill>
              <a:effectLst/>
              <a:uLnTx/>
              <a:uFillTx/>
              <a:latin typeface="Arial Bold"/>
            </a:endParaRPr>
          </a:p>
        </p:txBody>
      </p:sp>
      <p:sp>
        <p:nvSpPr>
          <p:cNvPr id="5" name="Content Placeholder 2">
            <a:extLst>
              <a:ext uri="{FF2B5EF4-FFF2-40B4-BE49-F238E27FC236}">
                <a16:creationId xmlns:a16="http://schemas.microsoft.com/office/drawing/2014/main" id="{7870AD53-4A06-6142-A071-9E87E7EC342A}"/>
              </a:ext>
            </a:extLst>
          </p:cNvPr>
          <p:cNvSpPr txBox="1">
            <a:spLocks/>
          </p:cNvSpPr>
          <p:nvPr/>
        </p:nvSpPr>
        <p:spPr>
          <a:xfrm>
            <a:off x="457200" y="1600200"/>
            <a:ext cx="10477500" cy="4525963"/>
          </a:xfrm>
        </p:spPr>
        <p:txBody>
          <a:bodyPr/>
          <a:lstStyle>
            <a:lvl1pPr marL="228600" indent="-228600" algn="l" defTabSz="914400" rtl="0" eaLnBrk="1" latinLnBrk="0" hangingPunct="1">
              <a:lnSpc>
                <a:spcPct val="90000"/>
              </a:lnSpc>
              <a:spcBef>
                <a:spcPts val="1000"/>
              </a:spcBef>
              <a:buClr>
                <a:srgbClr val="11A2C4"/>
              </a:buClr>
              <a:buFont typeface="Arial" panose="020B0604020202020204" pitchFamily="34" charset="0"/>
              <a:buChar char="•"/>
              <a:defRPr sz="2400" b="0" i="0" kern="1200">
                <a:solidFill>
                  <a:srgbClr val="6C6F70"/>
                </a:solidFill>
                <a:latin typeface="Arial"/>
                <a:ea typeface="Sharp Sans No1 Semibold" pitchFamily="50" charset="0"/>
                <a:cs typeface="Arial"/>
              </a:defRPr>
            </a:lvl1pPr>
            <a:lvl2pPr marL="685800" indent="-228600" algn="l" defTabSz="914400" rtl="0" eaLnBrk="1" latinLnBrk="0" hangingPunct="1">
              <a:lnSpc>
                <a:spcPct val="90000"/>
              </a:lnSpc>
              <a:spcBef>
                <a:spcPts val="500"/>
              </a:spcBef>
              <a:buClr>
                <a:srgbClr val="11A2C4"/>
              </a:buClr>
              <a:buFont typeface="Arial" panose="020B0604020202020204" pitchFamily="34" charset="0"/>
              <a:buChar char="•"/>
              <a:defRPr sz="2000" b="0" i="0" kern="1200">
                <a:solidFill>
                  <a:srgbClr val="6C6F70"/>
                </a:solidFill>
                <a:latin typeface="Arial"/>
                <a:ea typeface="Sharp Sans No1 Book" pitchFamily="50" charset="0"/>
                <a:cs typeface="Arial"/>
              </a:defRPr>
            </a:lvl2pPr>
            <a:lvl3pPr marL="11430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3pPr>
            <a:lvl4pPr marL="16002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4pPr>
            <a:lvl5pPr marL="20574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US" sz="2400" b="0" i="0" u="none" strike="noStrike" kern="1200" cap="none" spc="0" normalizeH="0" baseline="0" noProof="0">
              <a:ln>
                <a:noFill/>
              </a:ln>
              <a:solidFill>
                <a:srgbClr val="6C6F70"/>
              </a:solidFill>
              <a:effectLst/>
              <a:uLnTx/>
              <a:uFillTx/>
              <a:latin typeface="Arial"/>
              <a:cs typeface="Arial"/>
            </a:endParaRP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US" sz="2400" b="0" i="0" u="none" strike="noStrike" kern="1200" cap="none" spc="0" normalizeH="0" baseline="0" noProof="0">
                <a:ln>
                  <a:noFill/>
                </a:ln>
                <a:solidFill>
                  <a:srgbClr val="6C6F70"/>
                </a:solidFill>
                <a:effectLst/>
                <a:uLnTx/>
                <a:uFillTx/>
                <a:latin typeface="Arial"/>
                <a:cs typeface="Arial"/>
              </a:rPr>
              <a:t>(Krämer, et al., 2013) Points out that ‘Internet neglects that Quality of Service (QoS) has always been an issue for the network of networks.’ However it is known this to be not be true since …..</a:t>
            </a: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US" sz="2400" b="0" i="0" u="none" strike="noStrike" kern="1200" cap="none" spc="0" normalizeH="0" baseline="0" noProof="0">
              <a:ln>
                <a:noFill/>
              </a:ln>
              <a:solidFill>
                <a:srgbClr val="6C6F70"/>
              </a:solidFill>
              <a:effectLst/>
              <a:uLnTx/>
              <a:uFillTx/>
              <a:latin typeface="Arial"/>
              <a:cs typeface="Arial"/>
            </a:endParaRP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US" sz="2400" b="0" i="0" u="none" strike="noStrike" kern="1200" cap="none" spc="0" normalizeH="0" baseline="0" noProof="0" dirty="0">
              <a:ln>
                <a:noFill/>
              </a:ln>
              <a:solidFill>
                <a:srgbClr val="6C6F70"/>
              </a:solidFill>
              <a:effectLst/>
              <a:uLnTx/>
              <a:uFillTx/>
              <a:latin typeface="Arial"/>
              <a:cs typeface="Arial"/>
            </a:endParaRPr>
          </a:p>
        </p:txBody>
      </p:sp>
    </p:spTree>
    <p:extLst>
      <p:ext uri="{BB962C8B-B14F-4D97-AF65-F5344CB8AC3E}">
        <p14:creationId xmlns:p14="http://schemas.microsoft.com/office/powerpoint/2010/main" val="15168914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29FE9DD-2906-744D-9A88-6840A27424DA}"/>
              </a:ext>
            </a:extLst>
          </p:cNvPr>
          <p:cNvSpPr txBox="1">
            <a:spLocks/>
          </p:cNvSpPr>
          <p:nvPr/>
        </p:nvSpPr>
        <p:spPr>
          <a:xfrm>
            <a:off x="607344" y="274638"/>
            <a:ext cx="10734134" cy="1143000"/>
          </a:xfrm>
        </p:spPr>
        <p:txBody>
          <a:bodyPr>
            <a:normAutofit/>
          </a:bodyPr>
          <a:lstStyle>
            <a:lvl1pPr algn="l" defTabSz="914400" rtl="0" eaLnBrk="1" latinLnBrk="0" hangingPunct="1">
              <a:lnSpc>
                <a:spcPct val="90000"/>
              </a:lnSpc>
              <a:spcBef>
                <a:spcPct val="0"/>
              </a:spcBef>
              <a:buNone/>
              <a:defRPr sz="2800" b="1" i="0" kern="1200">
                <a:solidFill>
                  <a:srgbClr val="11A2C4"/>
                </a:solidFill>
                <a:latin typeface="Arial Bold"/>
                <a:ea typeface="Sharp Sans No1 Extrabold" pitchFamily="50" charset="0"/>
                <a:cs typeface="Arial Bold"/>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In-text Citation – </a:t>
            </a:r>
            <a:r>
              <a:rPr kumimoji="0" lang="en-GB" sz="28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Example 1</a:t>
            </a:r>
            <a:endParaRPr kumimoji="0" lang="en-GB" sz="2800" b="1" i="0" u="none" strike="noStrike" kern="1200" cap="none" spc="0" normalizeH="0" baseline="0" noProof="0" dirty="0">
              <a:ln>
                <a:noFill/>
              </a:ln>
              <a:solidFill>
                <a:srgbClr val="11A2C4"/>
              </a:solidFill>
              <a:effectLst/>
              <a:uLnTx/>
              <a:uFillTx/>
              <a:latin typeface="Arial Bold"/>
            </a:endParaRPr>
          </a:p>
        </p:txBody>
      </p:sp>
      <p:sp>
        <p:nvSpPr>
          <p:cNvPr id="5" name="Content Placeholder 2">
            <a:extLst>
              <a:ext uri="{FF2B5EF4-FFF2-40B4-BE49-F238E27FC236}">
                <a16:creationId xmlns:a16="http://schemas.microsoft.com/office/drawing/2014/main" id="{75E47FF8-F6C2-464E-B538-36B683FD0994}"/>
              </a:ext>
            </a:extLst>
          </p:cNvPr>
          <p:cNvSpPr txBox="1">
            <a:spLocks/>
          </p:cNvSpPr>
          <p:nvPr/>
        </p:nvSpPr>
        <p:spPr>
          <a:xfrm>
            <a:off x="457200" y="1600200"/>
            <a:ext cx="10933611" cy="4525963"/>
          </a:xfrm>
        </p:spPr>
        <p:txBody>
          <a:bodyPr/>
          <a:lstStyle>
            <a:lvl1pPr marL="228600" indent="-228600" algn="l" defTabSz="914400" rtl="0" eaLnBrk="1" latinLnBrk="0" hangingPunct="1">
              <a:lnSpc>
                <a:spcPct val="90000"/>
              </a:lnSpc>
              <a:spcBef>
                <a:spcPts val="1000"/>
              </a:spcBef>
              <a:buClr>
                <a:srgbClr val="11A2C4"/>
              </a:buClr>
              <a:buFont typeface="Arial" panose="020B0604020202020204" pitchFamily="34" charset="0"/>
              <a:buChar char="•"/>
              <a:defRPr sz="2400" b="0" i="0" kern="1200">
                <a:solidFill>
                  <a:srgbClr val="6C6F70"/>
                </a:solidFill>
                <a:latin typeface="Arial"/>
                <a:ea typeface="Sharp Sans No1 Semibold" pitchFamily="50" charset="0"/>
                <a:cs typeface="Arial"/>
              </a:defRPr>
            </a:lvl1pPr>
            <a:lvl2pPr marL="685800" indent="-228600" algn="l" defTabSz="914400" rtl="0" eaLnBrk="1" latinLnBrk="0" hangingPunct="1">
              <a:lnSpc>
                <a:spcPct val="90000"/>
              </a:lnSpc>
              <a:spcBef>
                <a:spcPts val="500"/>
              </a:spcBef>
              <a:buClr>
                <a:srgbClr val="11A2C4"/>
              </a:buClr>
              <a:buFont typeface="Arial" panose="020B0604020202020204" pitchFamily="34" charset="0"/>
              <a:buChar char="•"/>
              <a:defRPr sz="2000" b="0" i="0" kern="1200">
                <a:solidFill>
                  <a:srgbClr val="6C6F70"/>
                </a:solidFill>
                <a:latin typeface="Arial"/>
                <a:ea typeface="Sharp Sans No1 Book" pitchFamily="50" charset="0"/>
                <a:cs typeface="Arial"/>
              </a:defRPr>
            </a:lvl2pPr>
            <a:lvl3pPr marL="11430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3pPr>
            <a:lvl4pPr marL="16002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4pPr>
            <a:lvl5pPr marL="20574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US" sz="2400" b="0" i="0" u="none" strike="noStrike" kern="1200" cap="none" spc="0" normalizeH="0" baseline="0" noProof="0">
              <a:ln>
                <a:noFill/>
              </a:ln>
              <a:solidFill>
                <a:srgbClr val="6C6F70"/>
              </a:solidFill>
              <a:effectLst/>
              <a:uLnTx/>
              <a:uFillTx/>
              <a:latin typeface="Arial"/>
              <a:cs typeface="Arial"/>
            </a:endParaRP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US" sz="2400" b="0" i="0" u="none" strike="noStrike" kern="1200" cap="none" spc="0" normalizeH="0" baseline="0" noProof="0">
                <a:ln>
                  <a:noFill/>
                </a:ln>
                <a:solidFill>
                  <a:srgbClr val="6C6F70"/>
                </a:solidFill>
                <a:effectLst/>
                <a:uLnTx/>
                <a:uFillTx/>
                <a:latin typeface="Arial"/>
                <a:cs typeface="Arial"/>
              </a:rPr>
              <a:t>(Krämer, et al., 2013) Points out that ‘Internet neglects that Quality of Service (QoS) has always been an issue for the network of networks.’ However it is known this to be not be true since …..</a:t>
            </a: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US" sz="2400" b="0" i="0" u="none" strike="noStrike" kern="1200" cap="none" spc="0" normalizeH="0" baseline="0" noProof="0">
              <a:ln>
                <a:noFill/>
              </a:ln>
              <a:solidFill>
                <a:srgbClr val="6C6F70"/>
              </a:solidFill>
              <a:effectLst/>
              <a:uLnTx/>
              <a:uFillTx/>
              <a:latin typeface="Arial"/>
              <a:cs typeface="Arial"/>
            </a:endParaRP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US" sz="2400" b="0" i="0" u="none" strike="noStrike" kern="1200" cap="none" spc="0" normalizeH="0" baseline="0" noProof="0">
                <a:ln>
                  <a:noFill/>
                </a:ln>
                <a:solidFill>
                  <a:srgbClr val="6C6F70"/>
                </a:solidFill>
                <a:effectLst/>
                <a:uLnTx/>
                <a:uFillTx/>
                <a:latin typeface="Arial"/>
                <a:cs typeface="Arial"/>
              </a:rPr>
              <a:t>Krämer et. al., (2013) points out that ‘Internet neglects that Quality of Service (QoS) has always been an issue for the network of networks.’ However it is known this to be not be true since …..</a:t>
            </a: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US" sz="2400" b="0" i="0" u="none" strike="noStrike" kern="1200" cap="none" spc="0" normalizeH="0" baseline="0" noProof="0" dirty="0">
              <a:ln>
                <a:noFill/>
              </a:ln>
              <a:solidFill>
                <a:srgbClr val="6C6F70"/>
              </a:solidFill>
              <a:effectLst/>
              <a:uLnTx/>
              <a:uFillTx/>
              <a:latin typeface="Arial"/>
              <a:cs typeface="Arial"/>
            </a:endParaRPr>
          </a:p>
        </p:txBody>
      </p:sp>
    </p:spTree>
    <p:extLst>
      <p:ext uri="{BB962C8B-B14F-4D97-AF65-F5344CB8AC3E}">
        <p14:creationId xmlns:p14="http://schemas.microsoft.com/office/powerpoint/2010/main" val="21993711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8577C81-11A0-A140-9715-ED1E4F72D7C2}"/>
              </a:ext>
            </a:extLst>
          </p:cNvPr>
          <p:cNvSpPr txBox="1">
            <a:spLocks/>
          </p:cNvSpPr>
          <p:nvPr/>
        </p:nvSpPr>
        <p:spPr>
          <a:xfrm>
            <a:off x="607344" y="274638"/>
            <a:ext cx="10131381" cy="1143000"/>
          </a:xfrm>
        </p:spPr>
        <p:txBody>
          <a:bodyPr>
            <a:normAutofit/>
          </a:bodyPr>
          <a:lstStyle>
            <a:lvl1pPr algn="l" defTabSz="914400" rtl="0" eaLnBrk="1" latinLnBrk="0" hangingPunct="1">
              <a:lnSpc>
                <a:spcPct val="90000"/>
              </a:lnSpc>
              <a:spcBef>
                <a:spcPct val="0"/>
              </a:spcBef>
              <a:buNone/>
              <a:defRPr sz="2800" b="1" i="0" kern="1200">
                <a:solidFill>
                  <a:srgbClr val="11A2C4"/>
                </a:solidFill>
                <a:latin typeface="Arial Bold"/>
                <a:ea typeface="Sharp Sans No1 Extrabold" pitchFamily="50" charset="0"/>
                <a:cs typeface="Arial Bold"/>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In-text Citation – </a:t>
            </a:r>
            <a:r>
              <a:rPr kumimoji="0" lang="en-GB" sz="28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Example 2</a:t>
            </a:r>
            <a:endParaRPr kumimoji="0" lang="en-GB" sz="2800" b="1" i="0" u="none" strike="noStrike" kern="1200" cap="none" spc="0" normalizeH="0" baseline="0" noProof="0" dirty="0">
              <a:ln>
                <a:noFill/>
              </a:ln>
              <a:solidFill>
                <a:srgbClr val="11A2C4"/>
              </a:solidFill>
              <a:effectLst/>
              <a:uLnTx/>
              <a:uFillTx/>
              <a:latin typeface="Arial Bold"/>
            </a:endParaRPr>
          </a:p>
        </p:txBody>
      </p:sp>
      <p:sp>
        <p:nvSpPr>
          <p:cNvPr id="6" name="Content Placeholder 2">
            <a:extLst>
              <a:ext uri="{FF2B5EF4-FFF2-40B4-BE49-F238E27FC236}">
                <a16:creationId xmlns:a16="http://schemas.microsoft.com/office/drawing/2014/main" id="{9477086D-3B38-3A4C-9081-4CB3BE48A503}"/>
              </a:ext>
            </a:extLst>
          </p:cNvPr>
          <p:cNvSpPr txBox="1">
            <a:spLocks/>
          </p:cNvSpPr>
          <p:nvPr/>
        </p:nvSpPr>
        <p:spPr>
          <a:xfrm>
            <a:off x="457200" y="1600200"/>
            <a:ext cx="10319657" cy="4525963"/>
          </a:xfrm>
        </p:spPr>
        <p:txBody>
          <a:bodyPr>
            <a:normAutofit/>
          </a:bodyPr>
          <a:lstStyle>
            <a:lvl1pPr marL="228600" indent="-228600" algn="l" defTabSz="914400" rtl="0" eaLnBrk="1" latinLnBrk="0" hangingPunct="1">
              <a:lnSpc>
                <a:spcPct val="90000"/>
              </a:lnSpc>
              <a:spcBef>
                <a:spcPts val="1000"/>
              </a:spcBef>
              <a:buClr>
                <a:srgbClr val="11A2C4"/>
              </a:buClr>
              <a:buFont typeface="Arial" panose="020B0604020202020204" pitchFamily="34" charset="0"/>
              <a:buChar char="•"/>
              <a:defRPr sz="2400" b="0" i="0" kern="1200">
                <a:solidFill>
                  <a:srgbClr val="6C6F70"/>
                </a:solidFill>
                <a:latin typeface="Arial"/>
                <a:ea typeface="Sharp Sans No1 Semibold" pitchFamily="50" charset="0"/>
                <a:cs typeface="Arial"/>
              </a:defRPr>
            </a:lvl1pPr>
            <a:lvl2pPr marL="685800" indent="-228600" algn="l" defTabSz="914400" rtl="0" eaLnBrk="1" latinLnBrk="0" hangingPunct="1">
              <a:lnSpc>
                <a:spcPct val="90000"/>
              </a:lnSpc>
              <a:spcBef>
                <a:spcPts val="500"/>
              </a:spcBef>
              <a:buClr>
                <a:srgbClr val="11A2C4"/>
              </a:buClr>
              <a:buFont typeface="Arial" panose="020B0604020202020204" pitchFamily="34" charset="0"/>
              <a:buChar char="•"/>
              <a:defRPr sz="2000" b="0" i="0" kern="1200">
                <a:solidFill>
                  <a:srgbClr val="6C6F70"/>
                </a:solidFill>
                <a:latin typeface="Arial"/>
                <a:ea typeface="Sharp Sans No1 Book" pitchFamily="50" charset="0"/>
                <a:cs typeface="Arial"/>
              </a:defRPr>
            </a:lvl2pPr>
            <a:lvl3pPr marL="11430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3pPr>
            <a:lvl4pPr marL="16002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4pPr>
            <a:lvl5pPr marL="20574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US" sz="2400" b="0" i="0" u="none" strike="noStrike" kern="1200" cap="none" spc="0" normalizeH="0" baseline="0" noProof="0">
              <a:ln>
                <a:noFill/>
              </a:ln>
              <a:solidFill>
                <a:srgbClr val="6C6F70"/>
              </a:solidFill>
              <a:effectLst/>
              <a:uLnTx/>
              <a:uFillTx/>
              <a:latin typeface="Arial"/>
              <a:cs typeface="Arial"/>
            </a:endParaRP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US" sz="2400" b="0" i="0" u="none" strike="noStrike" kern="1200" cap="none" spc="0" normalizeH="0" baseline="0" noProof="0">
                <a:ln>
                  <a:noFill/>
                </a:ln>
                <a:solidFill>
                  <a:srgbClr val="6C6F70"/>
                </a:solidFill>
                <a:effectLst/>
                <a:uLnTx/>
                <a:uFillTx/>
                <a:latin typeface="Arial"/>
                <a:cs typeface="Arial"/>
              </a:rPr>
              <a:t>According to the book Autonomous Driving: Technical, Legal and Social Aspects book (Barbara Lenz, Hermann Winner 2015 section 1 page 3) suggests that “The fully automated vehicle driven by itself without human supervision. Should system performance degrade, the vehicle is autonomously resorted to the system state of minimal risk.” ……</a:t>
            </a: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US" sz="2400" b="0" i="0" u="none" strike="noStrike" kern="1200" cap="none" spc="0" normalizeH="0" baseline="0" noProof="0" dirty="0">
              <a:ln>
                <a:noFill/>
              </a:ln>
              <a:solidFill>
                <a:srgbClr val="6C6F70"/>
              </a:solidFill>
              <a:effectLst/>
              <a:uLnTx/>
              <a:uFillTx/>
              <a:latin typeface="Arial"/>
              <a:cs typeface="Arial"/>
            </a:endParaRPr>
          </a:p>
        </p:txBody>
      </p:sp>
    </p:spTree>
    <p:extLst>
      <p:ext uri="{BB962C8B-B14F-4D97-AF65-F5344CB8AC3E}">
        <p14:creationId xmlns:p14="http://schemas.microsoft.com/office/powerpoint/2010/main" val="19943561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269E224C-1449-9F45-A9CA-221204204095}"/>
              </a:ext>
            </a:extLst>
          </p:cNvPr>
          <p:cNvSpPr txBox="1">
            <a:spLocks/>
          </p:cNvSpPr>
          <p:nvPr/>
        </p:nvSpPr>
        <p:spPr>
          <a:xfrm>
            <a:off x="607344" y="274638"/>
            <a:ext cx="10605889" cy="1143000"/>
          </a:xfrm>
        </p:spPr>
        <p:txBody>
          <a:bodyPr>
            <a:normAutofit/>
          </a:bodyPr>
          <a:lstStyle>
            <a:lvl1pPr algn="l" defTabSz="914400" rtl="0" eaLnBrk="1" latinLnBrk="0" hangingPunct="1">
              <a:lnSpc>
                <a:spcPct val="90000"/>
              </a:lnSpc>
              <a:spcBef>
                <a:spcPct val="0"/>
              </a:spcBef>
              <a:buNone/>
              <a:defRPr sz="2800" b="1" i="0" kern="1200">
                <a:solidFill>
                  <a:srgbClr val="11A2C4"/>
                </a:solidFill>
                <a:latin typeface="Arial Bold"/>
                <a:ea typeface="Sharp Sans No1 Extrabold" pitchFamily="50" charset="0"/>
                <a:cs typeface="Arial Bold"/>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In-text Citation – </a:t>
            </a:r>
            <a:r>
              <a:rPr kumimoji="0" lang="en-GB" sz="28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Example 2</a:t>
            </a:r>
            <a:endParaRPr kumimoji="0" lang="en-GB" sz="2800" b="1" i="0" u="none" strike="noStrike" kern="1200" cap="none" spc="0" normalizeH="0" baseline="0" noProof="0" dirty="0">
              <a:ln>
                <a:noFill/>
              </a:ln>
              <a:solidFill>
                <a:srgbClr val="11A2C4"/>
              </a:solidFill>
              <a:effectLst/>
              <a:uLnTx/>
              <a:uFillTx/>
              <a:latin typeface="Arial Bold"/>
            </a:endParaRPr>
          </a:p>
        </p:txBody>
      </p:sp>
      <p:sp>
        <p:nvSpPr>
          <p:cNvPr id="7" name="Content Placeholder 2">
            <a:extLst>
              <a:ext uri="{FF2B5EF4-FFF2-40B4-BE49-F238E27FC236}">
                <a16:creationId xmlns:a16="http://schemas.microsoft.com/office/drawing/2014/main" id="{57767361-A5E6-9B4D-9246-E4F02256ED0E}"/>
              </a:ext>
            </a:extLst>
          </p:cNvPr>
          <p:cNvSpPr txBox="1">
            <a:spLocks/>
          </p:cNvSpPr>
          <p:nvPr/>
        </p:nvSpPr>
        <p:spPr>
          <a:xfrm>
            <a:off x="457200" y="1600200"/>
            <a:ext cx="10802983" cy="4525963"/>
          </a:xfrm>
        </p:spPr>
        <p:txBody>
          <a:bodyPr>
            <a:normAutofit/>
          </a:bodyPr>
          <a:lstStyle>
            <a:lvl1pPr marL="228600" indent="-228600" algn="l" defTabSz="914400" rtl="0" eaLnBrk="1" latinLnBrk="0" hangingPunct="1">
              <a:lnSpc>
                <a:spcPct val="90000"/>
              </a:lnSpc>
              <a:spcBef>
                <a:spcPts val="1000"/>
              </a:spcBef>
              <a:buClr>
                <a:srgbClr val="11A2C4"/>
              </a:buClr>
              <a:buFont typeface="Arial" panose="020B0604020202020204" pitchFamily="34" charset="0"/>
              <a:buChar char="•"/>
              <a:defRPr sz="2400" b="0" i="0" kern="1200">
                <a:solidFill>
                  <a:srgbClr val="6C6F70"/>
                </a:solidFill>
                <a:latin typeface="Arial"/>
                <a:ea typeface="Sharp Sans No1 Semibold" pitchFamily="50" charset="0"/>
                <a:cs typeface="Arial"/>
              </a:defRPr>
            </a:lvl1pPr>
            <a:lvl2pPr marL="685800" indent="-228600" algn="l" defTabSz="914400" rtl="0" eaLnBrk="1" latinLnBrk="0" hangingPunct="1">
              <a:lnSpc>
                <a:spcPct val="90000"/>
              </a:lnSpc>
              <a:spcBef>
                <a:spcPts val="500"/>
              </a:spcBef>
              <a:buClr>
                <a:srgbClr val="11A2C4"/>
              </a:buClr>
              <a:buFont typeface="Arial" panose="020B0604020202020204" pitchFamily="34" charset="0"/>
              <a:buChar char="•"/>
              <a:defRPr sz="2000" b="0" i="0" kern="1200">
                <a:solidFill>
                  <a:srgbClr val="6C6F70"/>
                </a:solidFill>
                <a:latin typeface="Arial"/>
                <a:ea typeface="Sharp Sans No1 Book" pitchFamily="50" charset="0"/>
                <a:cs typeface="Arial"/>
              </a:defRPr>
            </a:lvl2pPr>
            <a:lvl3pPr marL="11430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3pPr>
            <a:lvl4pPr marL="16002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4pPr>
            <a:lvl5pPr marL="20574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US" sz="2400" b="0" i="0" u="none" strike="noStrike" kern="1200" cap="none" spc="0" normalizeH="0" baseline="0" noProof="0">
              <a:ln>
                <a:noFill/>
              </a:ln>
              <a:solidFill>
                <a:srgbClr val="6C6F70"/>
              </a:solidFill>
              <a:effectLst/>
              <a:uLnTx/>
              <a:uFillTx/>
              <a:latin typeface="Arial"/>
              <a:cs typeface="Arial"/>
            </a:endParaRP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US" sz="2400" b="0" i="0" u="none" strike="noStrike" kern="1200" cap="none" spc="0" normalizeH="0" baseline="0" noProof="0">
                <a:ln>
                  <a:noFill/>
                </a:ln>
                <a:solidFill>
                  <a:srgbClr val="6C6F70"/>
                </a:solidFill>
                <a:effectLst/>
                <a:uLnTx/>
                <a:uFillTx/>
                <a:latin typeface="Arial"/>
                <a:cs typeface="Arial"/>
              </a:rPr>
              <a:t>According to the book Autonomous Driving: Technical, Legal and Social Aspects book (Barbara Lenz, Hermann Winner 2015 section 1 page 3) suggests that “The fully automated vehicle driven by itself without human supervision. Should system performance degrade, the vehicle is autonomously resorted to the system state of minimal risk.” ……</a:t>
            </a: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US" sz="2400" b="0" i="0" u="none" strike="noStrike" kern="1200" cap="none" spc="0" normalizeH="0" baseline="0" noProof="0">
              <a:ln>
                <a:noFill/>
              </a:ln>
              <a:solidFill>
                <a:srgbClr val="6C6F70"/>
              </a:solidFill>
              <a:effectLst/>
              <a:uLnTx/>
              <a:uFillTx/>
              <a:latin typeface="Arial"/>
              <a:cs typeface="Arial"/>
            </a:endParaRP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US" sz="2400" b="0" i="0" u="none" strike="noStrike" kern="1200" cap="none" spc="0" normalizeH="0" baseline="0" noProof="0">
                <a:ln>
                  <a:noFill/>
                </a:ln>
                <a:solidFill>
                  <a:srgbClr val="6C6F70"/>
                </a:solidFill>
                <a:effectLst/>
                <a:uLnTx/>
                <a:uFillTx/>
                <a:latin typeface="Arial"/>
                <a:cs typeface="Arial"/>
              </a:rPr>
              <a:t>Lenz and Winner (2015, page 3) suggest that “The fully automated vehicle driven by itself without human supervision. Should system performance degrade, the vehicle is autonomously resorted to the system state of minimal risk.” ……</a:t>
            </a:r>
            <a:endParaRPr kumimoji="0" lang="en-GB" sz="2400" b="0" i="0" u="none" strike="noStrike" kern="1200" cap="none" spc="0" normalizeH="0" baseline="0" noProof="0" dirty="0">
              <a:ln>
                <a:noFill/>
              </a:ln>
              <a:solidFill>
                <a:srgbClr val="6C6F70"/>
              </a:solidFill>
              <a:effectLst/>
              <a:uLnTx/>
              <a:uFillTx/>
              <a:latin typeface="Arial"/>
              <a:cs typeface="Arial"/>
            </a:endParaRPr>
          </a:p>
        </p:txBody>
      </p:sp>
    </p:spTree>
    <p:extLst>
      <p:ext uri="{BB962C8B-B14F-4D97-AF65-F5344CB8AC3E}">
        <p14:creationId xmlns:p14="http://schemas.microsoft.com/office/powerpoint/2010/main" val="19061389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A3FF0-B2C7-4841-86F6-F8A5BE73B340}"/>
              </a:ext>
            </a:extLst>
          </p:cNvPr>
          <p:cNvSpPr>
            <a:spLocks noGrp="1"/>
          </p:cNvSpPr>
          <p:nvPr>
            <p:ph type="title"/>
          </p:nvPr>
        </p:nvSpPr>
        <p:spPr/>
        <p:txBody>
          <a:bodyPr/>
          <a:lstStyle/>
          <a:p>
            <a:r>
              <a:rPr lang="en-US" dirty="0"/>
              <a:t>Reading &amp; Referencing </a:t>
            </a:r>
          </a:p>
        </p:txBody>
      </p:sp>
      <p:sp>
        <p:nvSpPr>
          <p:cNvPr id="4" name="Content Placeholder 2">
            <a:extLst>
              <a:ext uri="{FF2B5EF4-FFF2-40B4-BE49-F238E27FC236}">
                <a16:creationId xmlns:a16="http://schemas.microsoft.com/office/drawing/2014/main" id="{F7B064D9-219C-7549-A895-AEB242CFFC57}"/>
              </a:ext>
            </a:extLst>
          </p:cNvPr>
          <p:cNvSpPr>
            <a:spLocks noGrp="1"/>
          </p:cNvSpPr>
          <p:nvPr>
            <p:ph idx="1"/>
          </p:nvPr>
        </p:nvSpPr>
        <p:spPr>
          <a:xfrm>
            <a:off x="263472" y="1600200"/>
            <a:ext cx="11090328" cy="4892675"/>
          </a:xfrm>
        </p:spPr>
        <p:txBody>
          <a:bodyPr>
            <a:normAutofit lnSpcReduction="10000"/>
          </a:bodyPr>
          <a:lstStyle/>
          <a:p>
            <a:pPr marL="342900" indent="-342900">
              <a:lnSpc>
                <a:spcPct val="150000"/>
              </a:lnSpc>
              <a:buFont typeface="Arial" panose="020B0604020202020204" pitchFamily="34" charset="0"/>
              <a:buChar char="•"/>
            </a:pPr>
            <a:r>
              <a:rPr lang="en-US" dirty="0"/>
              <a:t>What were the quality and number of your references?</a:t>
            </a:r>
          </a:p>
          <a:p>
            <a:pPr marL="342900" indent="-342900">
              <a:lnSpc>
                <a:spcPct val="150000"/>
              </a:lnSpc>
              <a:buFont typeface="Arial" panose="020B0604020202020204" pitchFamily="34" charset="0"/>
              <a:buChar char="•"/>
            </a:pPr>
            <a:r>
              <a:rPr lang="en-US" dirty="0"/>
              <a:t>Did you use QUB Harvard / Harvard correctly?</a:t>
            </a:r>
          </a:p>
          <a:p>
            <a:pPr lvl="1">
              <a:lnSpc>
                <a:spcPct val="150000"/>
              </a:lnSpc>
            </a:pPr>
            <a:r>
              <a:rPr lang="en-US" dirty="0"/>
              <a:t>See the below link and Cite them right</a:t>
            </a:r>
          </a:p>
          <a:p>
            <a:pPr lvl="1">
              <a:lnSpc>
                <a:spcPct val="150000"/>
              </a:lnSpc>
            </a:pPr>
            <a:r>
              <a:rPr lang="en-GB" dirty="0">
                <a:hlinkClick r:id="rId2" tooltip="https://www.mendeley.com/guides/harvard-citation-guide"/>
              </a:rPr>
              <a:t>https://www.mendeley.com/guides/harvard-citation-guide</a:t>
            </a:r>
            <a:endParaRPr lang="en-US" dirty="0"/>
          </a:p>
          <a:p>
            <a:pPr lvl="1">
              <a:lnSpc>
                <a:spcPct val="150000"/>
              </a:lnSpc>
            </a:pPr>
            <a:r>
              <a:rPr lang="en-US" dirty="0"/>
              <a:t>In-text citations</a:t>
            </a:r>
          </a:p>
          <a:p>
            <a:pPr lvl="1">
              <a:lnSpc>
                <a:spcPct val="150000"/>
              </a:lnSpc>
            </a:pPr>
            <a:r>
              <a:rPr lang="en-US" dirty="0"/>
              <a:t>References – DOI</a:t>
            </a:r>
          </a:p>
          <a:p>
            <a:pPr lvl="1">
              <a:lnSpc>
                <a:spcPct val="150000"/>
              </a:lnSpc>
            </a:pPr>
            <a:r>
              <a:rPr lang="en-US" dirty="0"/>
              <a:t>Bibliography – Only use if you have a mass of relevant reading that cannot be included in your text</a:t>
            </a:r>
          </a:p>
        </p:txBody>
      </p:sp>
    </p:spTree>
    <p:extLst>
      <p:ext uri="{BB962C8B-B14F-4D97-AF65-F5344CB8AC3E}">
        <p14:creationId xmlns:p14="http://schemas.microsoft.com/office/powerpoint/2010/main" val="26187897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308ABD87-BA30-5842-AC50-7A6D01EF0400}"/>
              </a:ext>
            </a:extLst>
          </p:cNvPr>
          <p:cNvSpPr txBox="1">
            <a:spLocks/>
          </p:cNvSpPr>
          <p:nvPr/>
        </p:nvSpPr>
        <p:spPr>
          <a:xfrm>
            <a:off x="607344" y="274638"/>
            <a:ext cx="10716501" cy="1143000"/>
          </a:xfrm>
        </p:spPr>
        <p:txBody>
          <a:bodyPr>
            <a:normAutofit/>
          </a:bodyPr>
          <a:lstStyle>
            <a:lvl1pPr algn="l" defTabSz="914400" rtl="0" eaLnBrk="1" latinLnBrk="0" hangingPunct="1">
              <a:lnSpc>
                <a:spcPct val="90000"/>
              </a:lnSpc>
              <a:spcBef>
                <a:spcPct val="0"/>
              </a:spcBef>
              <a:buNone/>
              <a:defRPr sz="2800" b="1" i="0" kern="1200">
                <a:solidFill>
                  <a:srgbClr val="11A2C4"/>
                </a:solidFill>
                <a:latin typeface="Arial Bold"/>
                <a:ea typeface="Sharp Sans No1 Extrabold" pitchFamily="50" charset="0"/>
                <a:cs typeface="Arial Bold"/>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In-text Citation – </a:t>
            </a:r>
            <a:r>
              <a:rPr kumimoji="0" lang="en-GB" sz="28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Example 3</a:t>
            </a:r>
            <a:endParaRPr kumimoji="0" lang="en-GB" sz="2800" b="1" i="0" u="none" strike="noStrike" kern="1200" cap="none" spc="0" normalizeH="0" baseline="0" noProof="0" dirty="0">
              <a:ln>
                <a:noFill/>
              </a:ln>
              <a:solidFill>
                <a:srgbClr val="11A2C4"/>
              </a:solidFill>
              <a:effectLst/>
              <a:uLnTx/>
              <a:uFillTx/>
              <a:latin typeface="Arial Bold"/>
            </a:endParaRPr>
          </a:p>
        </p:txBody>
      </p:sp>
      <p:sp>
        <p:nvSpPr>
          <p:cNvPr id="7" name="Content Placeholder 2">
            <a:extLst>
              <a:ext uri="{FF2B5EF4-FFF2-40B4-BE49-F238E27FC236}">
                <a16:creationId xmlns:a16="http://schemas.microsoft.com/office/drawing/2014/main" id="{A6F27145-2FC8-7C4E-9AEE-CDD204CF8A4D}"/>
              </a:ext>
            </a:extLst>
          </p:cNvPr>
          <p:cNvSpPr txBox="1">
            <a:spLocks/>
          </p:cNvSpPr>
          <p:nvPr/>
        </p:nvSpPr>
        <p:spPr>
          <a:xfrm>
            <a:off x="457200" y="1600200"/>
            <a:ext cx="10915650" cy="4525963"/>
          </a:xfrm>
        </p:spPr>
        <p:txBody>
          <a:bodyPr/>
          <a:lstStyle>
            <a:lvl1pPr marL="228600" indent="-228600" algn="l" defTabSz="914400" rtl="0" eaLnBrk="1" latinLnBrk="0" hangingPunct="1">
              <a:lnSpc>
                <a:spcPct val="90000"/>
              </a:lnSpc>
              <a:spcBef>
                <a:spcPts val="1000"/>
              </a:spcBef>
              <a:buClr>
                <a:srgbClr val="11A2C4"/>
              </a:buClr>
              <a:buFont typeface="Arial" panose="020B0604020202020204" pitchFamily="34" charset="0"/>
              <a:buChar char="•"/>
              <a:defRPr sz="2400" b="0" i="0" kern="1200">
                <a:solidFill>
                  <a:srgbClr val="6C6F70"/>
                </a:solidFill>
                <a:latin typeface="Arial"/>
                <a:ea typeface="Sharp Sans No1 Semibold" pitchFamily="50" charset="0"/>
                <a:cs typeface="Arial"/>
              </a:defRPr>
            </a:lvl1pPr>
            <a:lvl2pPr marL="685800" indent="-228600" algn="l" defTabSz="914400" rtl="0" eaLnBrk="1" latinLnBrk="0" hangingPunct="1">
              <a:lnSpc>
                <a:spcPct val="90000"/>
              </a:lnSpc>
              <a:spcBef>
                <a:spcPts val="500"/>
              </a:spcBef>
              <a:buClr>
                <a:srgbClr val="11A2C4"/>
              </a:buClr>
              <a:buFont typeface="Arial" panose="020B0604020202020204" pitchFamily="34" charset="0"/>
              <a:buChar char="•"/>
              <a:defRPr sz="2000" b="0" i="0" kern="1200">
                <a:solidFill>
                  <a:srgbClr val="6C6F70"/>
                </a:solidFill>
                <a:latin typeface="Arial"/>
                <a:ea typeface="Sharp Sans No1 Book" pitchFamily="50" charset="0"/>
                <a:cs typeface="Arial"/>
              </a:defRPr>
            </a:lvl2pPr>
            <a:lvl3pPr marL="11430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3pPr>
            <a:lvl4pPr marL="16002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4pPr>
            <a:lvl5pPr marL="20574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US" sz="2400" b="0" i="0" u="none" strike="noStrike" kern="1200" cap="none" spc="0" normalizeH="0" baseline="0" noProof="0">
                <a:ln>
                  <a:noFill/>
                </a:ln>
                <a:solidFill>
                  <a:srgbClr val="6C6F70"/>
                </a:solidFill>
                <a:effectLst/>
                <a:uLnTx/>
                <a:uFillTx/>
                <a:latin typeface="Arial"/>
                <a:cs typeface="Arial"/>
              </a:rPr>
              <a:t>Deborah Hersman speculates that consumer-wide access to autonomous vehicles is not as close as many perceive. In a Harvard gazette article Hersman (2018) said “We’re not going to have these in our garage as a consumer anytime soon.” …..</a:t>
            </a: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US" sz="2400" b="0" i="0" u="none" strike="noStrike" kern="1200" cap="none" spc="0" normalizeH="0" baseline="0" noProof="0">
              <a:ln>
                <a:noFill/>
              </a:ln>
              <a:solidFill>
                <a:srgbClr val="6C6F70"/>
              </a:solidFill>
              <a:effectLst/>
              <a:uLnTx/>
              <a:uFillTx/>
              <a:latin typeface="Arial"/>
              <a:cs typeface="Arial"/>
            </a:endParaRP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GB" sz="2400" b="0" i="0" u="none" strike="noStrike" kern="1200" cap="none" spc="0" normalizeH="0" baseline="0" noProof="0" dirty="0">
              <a:ln>
                <a:noFill/>
              </a:ln>
              <a:solidFill>
                <a:srgbClr val="6C6F70"/>
              </a:solidFill>
              <a:effectLst/>
              <a:uLnTx/>
              <a:uFillTx/>
              <a:latin typeface="Arial"/>
              <a:cs typeface="Arial"/>
            </a:endParaRPr>
          </a:p>
        </p:txBody>
      </p:sp>
    </p:spTree>
    <p:extLst>
      <p:ext uri="{BB962C8B-B14F-4D97-AF65-F5344CB8AC3E}">
        <p14:creationId xmlns:p14="http://schemas.microsoft.com/office/powerpoint/2010/main" val="7761101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3447B04-8A36-5A48-9410-D5B17A027D02}"/>
              </a:ext>
            </a:extLst>
          </p:cNvPr>
          <p:cNvSpPr txBox="1">
            <a:spLocks/>
          </p:cNvSpPr>
          <p:nvPr/>
        </p:nvSpPr>
        <p:spPr>
          <a:xfrm>
            <a:off x="607344" y="274638"/>
            <a:ext cx="10566881" cy="1143000"/>
          </a:xfrm>
        </p:spPr>
        <p:txBody>
          <a:bodyPr>
            <a:normAutofit/>
          </a:bodyPr>
          <a:lstStyle>
            <a:lvl1pPr algn="l" defTabSz="914400" rtl="0" eaLnBrk="1" latinLnBrk="0" hangingPunct="1">
              <a:lnSpc>
                <a:spcPct val="90000"/>
              </a:lnSpc>
              <a:spcBef>
                <a:spcPct val="0"/>
              </a:spcBef>
              <a:buNone/>
              <a:defRPr sz="2800" b="1" i="0" kern="1200">
                <a:solidFill>
                  <a:srgbClr val="11A2C4"/>
                </a:solidFill>
                <a:latin typeface="Arial Bold"/>
                <a:ea typeface="Sharp Sans No1 Extrabold" pitchFamily="50" charset="0"/>
                <a:cs typeface="Arial Bold"/>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In-text Citation – </a:t>
            </a:r>
            <a:r>
              <a:rPr kumimoji="0" lang="en-GB" sz="28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Example 3</a:t>
            </a:r>
            <a:endParaRPr kumimoji="0" lang="en-GB" sz="2800" b="1" i="0" u="none" strike="noStrike" kern="1200" cap="none" spc="0" normalizeH="0" baseline="0" noProof="0" dirty="0">
              <a:ln>
                <a:noFill/>
              </a:ln>
              <a:solidFill>
                <a:srgbClr val="11A2C4"/>
              </a:solidFill>
              <a:effectLst/>
              <a:uLnTx/>
              <a:uFillTx/>
              <a:latin typeface="Arial Bold"/>
            </a:endParaRPr>
          </a:p>
        </p:txBody>
      </p:sp>
      <p:sp>
        <p:nvSpPr>
          <p:cNvPr id="7" name="Content Placeholder 2">
            <a:extLst>
              <a:ext uri="{FF2B5EF4-FFF2-40B4-BE49-F238E27FC236}">
                <a16:creationId xmlns:a16="http://schemas.microsoft.com/office/drawing/2014/main" id="{A457244E-A2B4-2741-A5C5-F35B04DD7FB1}"/>
              </a:ext>
            </a:extLst>
          </p:cNvPr>
          <p:cNvSpPr txBox="1">
            <a:spLocks/>
          </p:cNvSpPr>
          <p:nvPr/>
        </p:nvSpPr>
        <p:spPr>
          <a:xfrm>
            <a:off x="457200" y="1600200"/>
            <a:ext cx="10763250" cy="4525963"/>
          </a:xfrm>
        </p:spPr>
        <p:txBody>
          <a:bodyPr/>
          <a:lstStyle>
            <a:lvl1pPr marL="228600" indent="-228600" algn="l" defTabSz="914400" rtl="0" eaLnBrk="1" latinLnBrk="0" hangingPunct="1">
              <a:lnSpc>
                <a:spcPct val="90000"/>
              </a:lnSpc>
              <a:spcBef>
                <a:spcPts val="1000"/>
              </a:spcBef>
              <a:buClr>
                <a:srgbClr val="11A2C4"/>
              </a:buClr>
              <a:buFont typeface="Arial" panose="020B0604020202020204" pitchFamily="34" charset="0"/>
              <a:buChar char="•"/>
              <a:defRPr sz="2400" b="0" i="0" kern="1200">
                <a:solidFill>
                  <a:srgbClr val="6C6F70"/>
                </a:solidFill>
                <a:latin typeface="Arial"/>
                <a:ea typeface="Sharp Sans No1 Semibold" pitchFamily="50" charset="0"/>
                <a:cs typeface="Arial"/>
              </a:defRPr>
            </a:lvl1pPr>
            <a:lvl2pPr marL="685800" indent="-228600" algn="l" defTabSz="914400" rtl="0" eaLnBrk="1" latinLnBrk="0" hangingPunct="1">
              <a:lnSpc>
                <a:spcPct val="90000"/>
              </a:lnSpc>
              <a:spcBef>
                <a:spcPts val="500"/>
              </a:spcBef>
              <a:buClr>
                <a:srgbClr val="11A2C4"/>
              </a:buClr>
              <a:buFont typeface="Arial" panose="020B0604020202020204" pitchFamily="34" charset="0"/>
              <a:buChar char="•"/>
              <a:defRPr sz="2000" b="0" i="0" kern="1200">
                <a:solidFill>
                  <a:srgbClr val="6C6F70"/>
                </a:solidFill>
                <a:latin typeface="Arial"/>
                <a:ea typeface="Sharp Sans No1 Book" pitchFamily="50" charset="0"/>
                <a:cs typeface="Arial"/>
              </a:defRPr>
            </a:lvl2pPr>
            <a:lvl3pPr marL="11430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3pPr>
            <a:lvl4pPr marL="16002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4pPr>
            <a:lvl5pPr marL="20574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US" sz="2400" b="0" i="0" u="none" strike="noStrike" kern="1200" cap="none" spc="0" normalizeH="0" baseline="0" noProof="0">
                <a:ln>
                  <a:noFill/>
                </a:ln>
                <a:solidFill>
                  <a:srgbClr val="6C6F70"/>
                </a:solidFill>
                <a:effectLst/>
                <a:uLnTx/>
                <a:uFillTx/>
                <a:latin typeface="Arial"/>
                <a:cs typeface="Arial"/>
              </a:rPr>
              <a:t>Deborah Hersman speculates that consumer-wide access to autonomous vehicles is not as close as many perceive. In a Harvard gazette article Hersman (2018) said “We’re not going to have these in our garage as a consumer anytime soon.” …..</a:t>
            </a: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US" sz="2400" b="0" i="0" u="none" strike="noStrike" kern="1200" cap="none" spc="0" normalizeH="0" baseline="0" noProof="0">
              <a:ln>
                <a:noFill/>
              </a:ln>
              <a:solidFill>
                <a:srgbClr val="6C6F70"/>
              </a:solidFill>
              <a:effectLst/>
              <a:uLnTx/>
              <a:uFillTx/>
              <a:latin typeface="Arial"/>
              <a:cs typeface="Arial"/>
            </a:endParaRP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US" sz="2400" b="0" i="0" u="none" strike="noStrike" kern="1200" cap="none" spc="0" normalizeH="0" baseline="0" noProof="0">
                <a:ln>
                  <a:noFill/>
                </a:ln>
                <a:solidFill>
                  <a:srgbClr val="6C6F70"/>
                </a:solidFill>
                <a:effectLst/>
                <a:uLnTx/>
                <a:uFillTx/>
                <a:latin typeface="Arial"/>
                <a:cs typeface="Arial"/>
              </a:rPr>
              <a:t>Hersman (2018) speculates that consumer-wide access to autonomous vehicles is not as close as many perceive; “We’re not going to have these in our garage as a consumer anytime soon.” …..</a:t>
            </a:r>
            <a:endParaRPr kumimoji="0" lang="en-GB" sz="2400" b="0" i="0" u="none" strike="noStrike" kern="1200" cap="none" spc="0" normalizeH="0" baseline="0" noProof="0">
              <a:ln>
                <a:noFill/>
              </a:ln>
              <a:solidFill>
                <a:srgbClr val="6C6F70"/>
              </a:solidFill>
              <a:effectLst/>
              <a:uLnTx/>
              <a:uFillTx/>
              <a:latin typeface="Arial"/>
              <a:cs typeface="Arial"/>
            </a:endParaRP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endParaRPr kumimoji="0" lang="en-GB" sz="2400" b="0" i="0" u="none" strike="noStrike" kern="1200" cap="none" spc="0" normalizeH="0" baseline="0" noProof="0" dirty="0">
              <a:ln>
                <a:noFill/>
              </a:ln>
              <a:solidFill>
                <a:srgbClr val="6C6F70"/>
              </a:solidFill>
              <a:effectLst/>
              <a:uLnTx/>
              <a:uFillTx/>
              <a:latin typeface="Arial"/>
              <a:cs typeface="Arial"/>
            </a:endParaRPr>
          </a:p>
        </p:txBody>
      </p:sp>
    </p:spTree>
    <p:extLst>
      <p:ext uri="{BB962C8B-B14F-4D97-AF65-F5344CB8AC3E}">
        <p14:creationId xmlns:p14="http://schemas.microsoft.com/office/powerpoint/2010/main" val="13125611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834CEF0D-F689-2E47-9887-95AAF9F6011C}"/>
              </a:ext>
            </a:extLst>
          </p:cNvPr>
          <p:cNvSpPr txBox="1">
            <a:spLocks/>
          </p:cNvSpPr>
          <p:nvPr/>
        </p:nvSpPr>
        <p:spPr>
          <a:xfrm>
            <a:off x="607344" y="274638"/>
            <a:ext cx="10791310" cy="1143000"/>
          </a:xfrm>
        </p:spPr>
        <p:txBody>
          <a:bodyPr>
            <a:normAutofit/>
          </a:bodyPr>
          <a:lstStyle>
            <a:lvl1pPr algn="l" defTabSz="914400" rtl="0" eaLnBrk="1" latinLnBrk="0" hangingPunct="1">
              <a:lnSpc>
                <a:spcPct val="90000"/>
              </a:lnSpc>
              <a:spcBef>
                <a:spcPct val="0"/>
              </a:spcBef>
              <a:buNone/>
              <a:defRPr sz="2800" b="1" i="0" kern="1200">
                <a:solidFill>
                  <a:srgbClr val="11A2C4"/>
                </a:solidFill>
                <a:latin typeface="Arial Bold"/>
                <a:ea typeface="Sharp Sans No1 Extrabold" pitchFamily="50" charset="0"/>
                <a:cs typeface="Arial Bold"/>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In-text Citation – </a:t>
            </a:r>
            <a:r>
              <a:rPr kumimoji="0" lang="en-GB" sz="28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Example 4</a:t>
            </a:r>
            <a:endParaRPr kumimoji="0" lang="en-GB" sz="2800" b="1" i="0" u="none" strike="noStrike" kern="1200" cap="none" spc="0" normalizeH="0" baseline="0" noProof="0" dirty="0">
              <a:ln>
                <a:noFill/>
              </a:ln>
              <a:solidFill>
                <a:srgbClr val="11A2C4"/>
              </a:solidFill>
              <a:effectLst/>
              <a:uLnTx/>
              <a:uFillTx/>
              <a:latin typeface="Arial Bold"/>
            </a:endParaRPr>
          </a:p>
        </p:txBody>
      </p:sp>
      <p:sp>
        <p:nvSpPr>
          <p:cNvPr id="7" name="Content Placeholder 2">
            <a:extLst>
              <a:ext uri="{FF2B5EF4-FFF2-40B4-BE49-F238E27FC236}">
                <a16:creationId xmlns:a16="http://schemas.microsoft.com/office/drawing/2014/main" id="{594BA102-236B-4149-AD68-AADC1DB522AA}"/>
              </a:ext>
            </a:extLst>
          </p:cNvPr>
          <p:cNvSpPr txBox="1">
            <a:spLocks/>
          </p:cNvSpPr>
          <p:nvPr/>
        </p:nvSpPr>
        <p:spPr>
          <a:xfrm>
            <a:off x="457200" y="1600200"/>
            <a:ext cx="10991850" cy="4525963"/>
          </a:xfrm>
        </p:spPr>
        <p:txBody>
          <a:bodyPr/>
          <a:lstStyle>
            <a:lvl1pPr marL="228600" indent="-228600" algn="l" defTabSz="914400" rtl="0" eaLnBrk="1" latinLnBrk="0" hangingPunct="1">
              <a:lnSpc>
                <a:spcPct val="90000"/>
              </a:lnSpc>
              <a:spcBef>
                <a:spcPts val="1000"/>
              </a:spcBef>
              <a:buClr>
                <a:srgbClr val="11A2C4"/>
              </a:buClr>
              <a:buFont typeface="Arial" panose="020B0604020202020204" pitchFamily="34" charset="0"/>
              <a:buChar char="•"/>
              <a:defRPr sz="2400" b="0" i="0" kern="1200">
                <a:solidFill>
                  <a:srgbClr val="6C6F70"/>
                </a:solidFill>
                <a:latin typeface="Arial"/>
                <a:ea typeface="Sharp Sans No1 Semibold" pitchFamily="50" charset="0"/>
                <a:cs typeface="Arial"/>
              </a:defRPr>
            </a:lvl1pPr>
            <a:lvl2pPr marL="685800" indent="-228600" algn="l" defTabSz="914400" rtl="0" eaLnBrk="1" latinLnBrk="0" hangingPunct="1">
              <a:lnSpc>
                <a:spcPct val="90000"/>
              </a:lnSpc>
              <a:spcBef>
                <a:spcPts val="500"/>
              </a:spcBef>
              <a:buClr>
                <a:srgbClr val="11A2C4"/>
              </a:buClr>
              <a:buFont typeface="Arial" panose="020B0604020202020204" pitchFamily="34" charset="0"/>
              <a:buChar char="•"/>
              <a:defRPr sz="2000" b="0" i="0" kern="1200">
                <a:solidFill>
                  <a:srgbClr val="6C6F70"/>
                </a:solidFill>
                <a:latin typeface="Arial"/>
                <a:ea typeface="Sharp Sans No1 Book" pitchFamily="50" charset="0"/>
                <a:cs typeface="Arial"/>
              </a:defRPr>
            </a:lvl2pPr>
            <a:lvl3pPr marL="11430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3pPr>
            <a:lvl4pPr marL="16002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4pPr>
            <a:lvl5pPr marL="20574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US" sz="2400" b="0" i="0" u="none" strike="noStrike" kern="1200" cap="none" spc="0" normalizeH="0" baseline="0" noProof="0">
                <a:ln>
                  <a:noFill/>
                </a:ln>
                <a:solidFill>
                  <a:srgbClr val="6C6F70"/>
                </a:solidFill>
                <a:effectLst/>
                <a:uLnTx/>
                <a:uFillTx/>
                <a:latin typeface="Arial"/>
                <a:cs typeface="Arial"/>
              </a:rPr>
              <a:t>Although social media has it perks with the way it’s been presented to us, it has come forward with issues. On sites such as Facebook you fill out information about yourself including information like your email address and other personal details following to your location. This could potentially dangerous as anyone is able to access this information and use it for their own needs, this puts you in a situation where someone else is copying your life. With social media you want to ensure that your safe with your information being stored on any site you have a profile with. </a:t>
            </a:r>
            <a:endParaRPr kumimoji="0" lang="en-GB" sz="2400" b="0" i="0" u="none" strike="noStrike" kern="1200" cap="none" spc="0" normalizeH="0" baseline="0" noProof="0" dirty="0">
              <a:ln>
                <a:noFill/>
              </a:ln>
              <a:solidFill>
                <a:srgbClr val="6C6F70"/>
              </a:solidFill>
              <a:effectLst/>
              <a:uLnTx/>
              <a:uFillTx/>
              <a:latin typeface="Arial"/>
              <a:cs typeface="Arial"/>
            </a:endParaRPr>
          </a:p>
        </p:txBody>
      </p:sp>
    </p:spTree>
    <p:extLst>
      <p:ext uri="{BB962C8B-B14F-4D97-AF65-F5344CB8AC3E}">
        <p14:creationId xmlns:p14="http://schemas.microsoft.com/office/powerpoint/2010/main" val="21408207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070D65A1-4DC7-0741-9F65-F70E8041AEA2}"/>
              </a:ext>
            </a:extLst>
          </p:cNvPr>
          <p:cNvSpPr txBox="1">
            <a:spLocks/>
          </p:cNvSpPr>
          <p:nvPr/>
        </p:nvSpPr>
        <p:spPr>
          <a:xfrm>
            <a:off x="607344" y="274638"/>
            <a:ext cx="8079453" cy="1143000"/>
          </a:xfrm>
        </p:spPr>
        <p:txBody>
          <a:bodyPr>
            <a:normAutofit/>
          </a:bodyPr>
          <a:lstStyle>
            <a:lvl1pPr algn="l" defTabSz="914400" rtl="0" eaLnBrk="1" latinLnBrk="0" hangingPunct="1">
              <a:lnSpc>
                <a:spcPct val="90000"/>
              </a:lnSpc>
              <a:spcBef>
                <a:spcPct val="0"/>
              </a:spcBef>
              <a:buNone/>
              <a:defRPr sz="2800" b="1" i="0" kern="1200">
                <a:solidFill>
                  <a:srgbClr val="11A2C4"/>
                </a:solidFill>
                <a:latin typeface="Arial Bold"/>
                <a:ea typeface="Sharp Sans No1 Extrabold" pitchFamily="50" charset="0"/>
                <a:cs typeface="Arial Bold"/>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In-text Citation – </a:t>
            </a:r>
            <a:r>
              <a:rPr kumimoji="0" lang="en-GB" sz="28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Example 4</a:t>
            </a:r>
            <a:endParaRPr kumimoji="0" lang="en-GB" sz="2800" b="1" i="0" u="none" strike="noStrike" kern="1200" cap="none" spc="0" normalizeH="0" baseline="0" noProof="0" dirty="0">
              <a:ln>
                <a:noFill/>
              </a:ln>
              <a:solidFill>
                <a:srgbClr val="11A2C4"/>
              </a:solidFill>
              <a:effectLst/>
              <a:uLnTx/>
              <a:uFillTx/>
              <a:latin typeface="Arial Bold"/>
            </a:endParaRPr>
          </a:p>
        </p:txBody>
      </p:sp>
      <p:sp>
        <p:nvSpPr>
          <p:cNvPr id="16" name="Content Placeholder 4">
            <a:extLst>
              <a:ext uri="{FF2B5EF4-FFF2-40B4-BE49-F238E27FC236}">
                <a16:creationId xmlns:a16="http://schemas.microsoft.com/office/drawing/2014/main" id="{8286ED03-724D-304A-B1B8-34DF2C72312E}"/>
              </a:ext>
            </a:extLst>
          </p:cNvPr>
          <p:cNvSpPr txBox="1">
            <a:spLocks/>
          </p:cNvSpPr>
          <p:nvPr/>
        </p:nvSpPr>
        <p:spPr>
          <a:xfrm>
            <a:off x="457200" y="1600200"/>
            <a:ext cx="8229597" cy="4525963"/>
          </a:xfrm>
        </p:spPr>
        <p:txBody>
          <a:bodyPr/>
          <a:lstStyle>
            <a:lvl1pPr marL="228600" indent="-228600" algn="l" defTabSz="914400" rtl="0" eaLnBrk="1" latinLnBrk="0" hangingPunct="1">
              <a:lnSpc>
                <a:spcPct val="90000"/>
              </a:lnSpc>
              <a:spcBef>
                <a:spcPts val="1000"/>
              </a:spcBef>
              <a:buClr>
                <a:srgbClr val="11A2C4"/>
              </a:buClr>
              <a:buFont typeface="Arial" panose="020B0604020202020204" pitchFamily="34" charset="0"/>
              <a:buChar char="•"/>
              <a:defRPr sz="2400" b="0" i="0" kern="1200">
                <a:solidFill>
                  <a:srgbClr val="6C6F70"/>
                </a:solidFill>
                <a:latin typeface="Arial"/>
                <a:ea typeface="Sharp Sans No1 Semibold" pitchFamily="50" charset="0"/>
                <a:cs typeface="Arial"/>
              </a:defRPr>
            </a:lvl1pPr>
            <a:lvl2pPr marL="685800" indent="-228600" algn="l" defTabSz="914400" rtl="0" eaLnBrk="1" latinLnBrk="0" hangingPunct="1">
              <a:lnSpc>
                <a:spcPct val="90000"/>
              </a:lnSpc>
              <a:spcBef>
                <a:spcPts val="500"/>
              </a:spcBef>
              <a:buClr>
                <a:srgbClr val="11A2C4"/>
              </a:buClr>
              <a:buFont typeface="Arial" panose="020B0604020202020204" pitchFamily="34" charset="0"/>
              <a:buChar char="•"/>
              <a:defRPr sz="2000" b="0" i="0" kern="1200">
                <a:solidFill>
                  <a:srgbClr val="6C6F70"/>
                </a:solidFill>
                <a:latin typeface="Arial"/>
                <a:ea typeface="Sharp Sans No1 Book" pitchFamily="50" charset="0"/>
                <a:cs typeface="Arial"/>
              </a:defRPr>
            </a:lvl2pPr>
            <a:lvl3pPr marL="11430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3pPr>
            <a:lvl4pPr marL="16002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4pPr>
            <a:lvl5pPr marL="20574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Char char="•"/>
              <a:tabLst/>
              <a:defRPr/>
            </a:pPr>
            <a:endParaRPr kumimoji="0" lang="en-US" sz="2400" b="0" i="0" u="none" strike="noStrike" kern="1200" cap="none" spc="0" normalizeH="0" baseline="0" noProof="0">
              <a:ln>
                <a:noFill/>
              </a:ln>
              <a:solidFill>
                <a:srgbClr val="6C6F70"/>
              </a:solidFill>
              <a:effectLst/>
              <a:uLnTx/>
              <a:uFillTx/>
              <a:latin typeface="Arial"/>
              <a:cs typeface="Arial"/>
            </a:endParaRPr>
          </a:p>
        </p:txBody>
      </p:sp>
      <p:sp>
        <p:nvSpPr>
          <p:cNvPr id="17" name="Content Placeholder 2">
            <a:extLst>
              <a:ext uri="{FF2B5EF4-FFF2-40B4-BE49-F238E27FC236}">
                <a16:creationId xmlns:a16="http://schemas.microsoft.com/office/drawing/2014/main" id="{C05C745E-E529-BB40-8D3F-B4796E64C545}"/>
              </a:ext>
            </a:extLst>
          </p:cNvPr>
          <p:cNvSpPr txBox="1">
            <a:spLocks/>
          </p:cNvSpPr>
          <p:nvPr/>
        </p:nvSpPr>
        <p:spPr>
          <a:xfrm>
            <a:off x="457200" y="1600200"/>
            <a:ext cx="8229597" cy="4525963"/>
          </a:xfrm>
        </p:spPr>
        <p:txBody>
          <a:bodyPr/>
          <a:lstStyle>
            <a:lvl1pPr marL="228600" indent="-228600" algn="l" defTabSz="914400" rtl="0" eaLnBrk="1" latinLnBrk="0" hangingPunct="1">
              <a:lnSpc>
                <a:spcPct val="90000"/>
              </a:lnSpc>
              <a:spcBef>
                <a:spcPts val="1000"/>
              </a:spcBef>
              <a:buClr>
                <a:srgbClr val="11A2C4"/>
              </a:buClr>
              <a:buFont typeface="Arial" panose="020B0604020202020204" pitchFamily="34" charset="0"/>
              <a:buChar char="•"/>
              <a:defRPr sz="2400" b="0" i="0" kern="1200">
                <a:solidFill>
                  <a:srgbClr val="6C6F70"/>
                </a:solidFill>
                <a:latin typeface="Arial"/>
                <a:ea typeface="Sharp Sans No1 Semibold" pitchFamily="50" charset="0"/>
                <a:cs typeface="Arial"/>
              </a:defRPr>
            </a:lvl1pPr>
            <a:lvl2pPr marL="685800" indent="-228600" algn="l" defTabSz="914400" rtl="0" eaLnBrk="1" latinLnBrk="0" hangingPunct="1">
              <a:lnSpc>
                <a:spcPct val="90000"/>
              </a:lnSpc>
              <a:spcBef>
                <a:spcPts val="500"/>
              </a:spcBef>
              <a:buClr>
                <a:srgbClr val="11A2C4"/>
              </a:buClr>
              <a:buFont typeface="Arial" panose="020B0604020202020204" pitchFamily="34" charset="0"/>
              <a:buChar char="•"/>
              <a:defRPr sz="2000" b="0" i="0" kern="1200">
                <a:solidFill>
                  <a:srgbClr val="6C6F70"/>
                </a:solidFill>
                <a:latin typeface="Arial"/>
                <a:ea typeface="Sharp Sans No1 Book" pitchFamily="50" charset="0"/>
                <a:cs typeface="Arial"/>
              </a:defRPr>
            </a:lvl2pPr>
            <a:lvl3pPr marL="11430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3pPr>
            <a:lvl4pPr marL="16002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4pPr>
            <a:lvl5pPr marL="20574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US" sz="2400" b="0" i="0" u="none" strike="noStrike" kern="1200" cap="none" spc="0" normalizeH="0" baseline="0" noProof="0" dirty="0">
                <a:ln>
                  <a:noFill/>
                </a:ln>
                <a:solidFill>
                  <a:srgbClr val="6C6F70"/>
                </a:solidFill>
                <a:effectLst/>
                <a:uLnTx/>
                <a:uFillTx/>
                <a:latin typeface="Arial"/>
                <a:cs typeface="Arial"/>
              </a:rPr>
              <a:t>Although social media has it perks with the way it’s been presented to us, it has come forward with issues. On sites such as Facebook you fill out information about yourself including information like your email address and other personal details following to your location. This could potentially dangerous as anyone is able to access this information and use it for their own needs, this puts you in a situation where someone else is copying your life. With social media you want to ensure that your safe with your information being stored on any site you have a profile with. </a:t>
            </a:r>
            <a:endParaRPr kumimoji="0" lang="en-GB" sz="2400" b="0" i="0" u="none" strike="noStrike" kern="1200" cap="none" spc="0" normalizeH="0" baseline="0" noProof="0" dirty="0">
              <a:ln>
                <a:noFill/>
              </a:ln>
              <a:solidFill>
                <a:srgbClr val="6C6F70"/>
              </a:solidFill>
              <a:effectLst/>
              <a:uLnTx/>
              <a:uFillTx/>
              <a:latin typeface="Arial"/>
              <a:cs typeface="Arial"/>
            </a:endParaRPr>
          </a:p>
        </p:txBody>
      </p:sp>
      <p:sp>
        <p:nvSpPr>
          <p:cNvPr id="18" name="TextBox 17">
            <a:extLst>
              <a:ext uri="{FF2B5EF4-FFF2-40B4-BE49-F238E27FC236}">
                <a16:creationId xmlns:a16="http://schemas.microsoft.com/office/drawing/2014/main" id="{21F16FFE-F3D4-E34E-8C8E-E819BF7210FC}"/>
              </a:ext>
            </a:extLst>
          </p:cNvPr>
          <p:cNvSpPr txBox="1"/>
          <p:nvPr/>
        </p:nvSpPr>
        <p:spPr>
          <a:xfrm>
            <a:off x="1604387" y="5355074"/>
            <a:ext cx="3557116" cy="461665"/>
          </a:xfrm>
          <a:prstGeom prst="rect">
            <a:avLst/>
          </a:prstGeom>
          <a:noFill/>
        </p:spPr>
        <p:txBody>
          <a:bodyPr wrap="square" rtlCol="0">
            <a:spAutoFit/>
          </a:bodyPr>
          <a:lstStyle/>
          <a:p>
            <a:pPr algn="ctr" defTabSz="457200" fontAlgn="base">
              <a:spcBef>
                <a:spcPct val="0"/>
              </a:spcBef>
              <a:spcAft>
                <a:spcPct val="0"/>
              </a:spcAft>
            </a:pPr>
            <a:r>
              <a:rPr lang="en-GB" sz="2400" b="1" dirty="0">
                <a:solidFill>
                  <a:srgbClr val="FF0000"/>
                </a:solidFill>
                <a:latin typeface="Arial" charset="0"/>
              </a:rPr>
              <a:t>No supporting source</a:t>
            </a:r>
          </a:p>
        </p:txBody>
      </p:sp>
      <p:cxnSp>
        <p:nvCxnSpPr>
          <p:cNvPr id="19" name="Straight Arrow Connector 18">
            <a:extLst>
              <a:ext uri="{FF2B5EF4-FFF2-40B4-BE49-F238E27FC236}">
                <a16:creationId xmlns:a16="http://schemas.microsoft.com/office/drawing/2014/main" id="{295845DB-22CD-C04C-ACD2-95BBF8FFA611}"/>
              </a:ext>
            </a:extLst>
          </p:cNvPr>
          <p:cNvCxnSpPr>
            <a:cxnSpLocks/>
          </p:cNvCxnSpPr>
          <p:nvPr/>
        </p:nvCxnSpPr>
        <p:spPr>
          <a:xfrm flipH="1" flipV="1">
            <a:off x="2441749" y="3526971"/>
            <a:ext cx="1030794" cy="1868994"/>
          </a:xfrm>
          <a:prstGeom prst="straightConnector1">
            <a:avLst/>
          </a:prstGeom>
          <a:noFill/>
          <a:ln w="38100" cap="flat" cmpd="sng" algn="ctr">
            <a:solidFill>
              <a:srgbClr val="FF0000"/>
            </a:solidFill>
            <a:prstDash val="solid"/>
            <a:miter lim="800000"/>
            <a:tailEnd type="triangle" w="lg" len="lg"/>
          </a:ln>
          <a:effectLst/>
        </p:spPr>
      </p:cxnSp>
      <p:cxnSp>
        <p:nvCxnSpPr>
          <p:cNvPr id="20" name="Straight Arrow Connector 19">
            <a:extLst>
              <a:ext uri="{FF2B5EF4-FFF2-40B4-BE49-F238E27FC236}">
                <a16:creationId xmlns:a16="http://schemas.microsoft.com/office/drawing/2014/main" id="{BF60A191-7A65-EC44-9B8B-ABC987993CFE}"/>
              </a:ext>
            </a:extLst>
          </p:cNvPr>
          <p:cNvCxnSpPr>
            <a:cxnSpLocks/>
          </p:cNvCxnSpPr>
          <p:nvPr/>
        </p:nvCxnSpPr>
        <p:spPr>
          <a:xfrm>
            <a:off x="6814457" y="1092703"/>
            <a:ext cx="315686" cy="572811"/>
          </a:xfrm>
          <a:prstGeom prst="straightConnector1">
            <a:avLst/>
          </a:prstGeom>
          <a:noFill/>
          <a:ln w="38100" cap="flat" cmpd="sng" algn="ctr">
            <a:solidFill>
              <a:srgbClr val="DA291C"/>
            </a:solidFill>
            <a:prstDash val="solid"/>
            <a:miter lim="800000"/>
            <a:tailEnd type="triangle"/>
          </a:ln>
          <a:effectLst/>
        </p:spPr>
      </p:cxnSp>
      <p:cxnSp>
        <p:nvCxnSpPr>
          <p:cNvPr id="21" name="Straight Arrow Connector 20">
            <a:extLst>
              <a:ext uri="{FF2B5EF4-FFF2-40B4-BE49-F238E27FC236}">
                <a16:creationId xmlns:a16="http://schemas.microsoft.com/office/drawing/2014/main" id="{FE90EAAF-3F4A-2F44-B8DC-B440DEF1C915}"/>
              </a:ext>
            </a:extLst>
          </p:cNvPr>
          <p:cNvCxnSpPr>
            <a:cxnSpLocks/>
          </p:cNvCxnSpPr>
          <p:nvPr/>
        </p:nvCxnSpPr>
        <p:spPr>
          <a:xfrm>
            <a:off x="4093028" y="1462035"/>
            <a:ext cx="315686" cy="572811"/>
          </a:xfrm>
          <a:prstGeom prst="straightConnector1">
            <a:avLst/>
          </a:prstGeom>
          <a:noFill/>
          <a:ln w="38100" cap="flat" cmpd="sng" algn="ctr">
            <a:solidFill>
              <a:srgbClr val="DA291C"/>
            </a:solidFill>
            <a:prstDash val="solid"/>
            <a:miter lim="800000"/>
            <a:tailEnd type="triangle"/>
          </a:ln>
          <a:effectLst/>
        </p:spPr>
      </p:cxnSp>
      <p:cxnSp>
        <p:nvCxnSpPr>
          <p:cNvPr id="22" name="Straight Arrow Connector 21">
            <a:extLst>
              <a:ext uri="{FF2B5EF4-FFF2-40B4-BE49-F238E27FC236}">
                <a16:creationId xmlns:a16="http://schemas.microsoft.com/office/drawing/2014/main" id="{DF1B3AA9-7B56-4B44-BB2E-103BD1F043CC}"/>
              </a:ext>
            </a:extLst>
          </p:cNvPr>
          <p:cNvCxnSpPr>
            <a:cxnSpLocks/>
          </p:cNvCxnSpPr>
          <p:nvPr/>
        </p:nvCxnSpPr>
        <p:spPr>
          <a:xfrm flipH="1" flipV="1">
            <a:off x="7130144" y="4245429"/>
            <a:ext cx="968827" cy="1012371"/>
          </a:xfrm>
          <a:prstGeom prst="straightConnector1">
            <a:avLst/>
          </a:prstGeom>
          <a:noFill/>
          <a:ln w="38100" cap="flat" cmpd="sng" algn="ctr">
            <a:solidFill>
              <a:srgbClr val="DA291C"/>
            </a:solidFill>
            <a:prstDash val="solid"/>
            <a:miter lim="800000"/>
            <a:tailEnd type="triangle"/>
          </a:ln>
          <a:effectLst/>
        </p:spPr>
      </p:cxnSp>
      <p:cxnSp>
        <p:nvCxnSpPr>
          <p:cNvPr id="23" name="Straight Arrow Connector 22">
            <a:extLst>
              <a:ext uri="{FF2B5EF4-FFF2-40B4-BE49-F238E27FC236}">
                <a16:creationId xmlns:a16="http://schemas.microsoft.com/office/drawing/2014/main" id="{C8BFB701-2413-BA49-9342-0D9DD045866A}"/>
              </a:ext>
            </a:extLst>
          </p:cNvPr>
          <p:cNvCxnSpPr>
            <a:cxnSpLocks/>
          </p:cNvCxnSpPr>
          <p:nvPr/>
        </p:nvCxnSpPr>
        <p:spPr>
          <a:xfrm flipH="1" flipV="1">
            <a:off x="6008918" y="4601346"/>
            <a:ext cx="123196" cy="656454"/>
          </a:xfrm>
          <a:prstGeom prst="straightConnector1">
            <a:avLst/>
          </a:prstGeom>
          <a:noFill/>
          <a:ln w="38100" cap="flat" cmpd="sng" algn="ctr">
            <a:solidFill>
              <a:srgbClr val="DA291C"/>
            </a:solidFill>
            <a:prstDash val="solid"/>
            <a:miter lim="800000"/>
            <a:tailEnd type="triangle"/>
          </a:ln>
          <a:effectLst/>
        </p:spPr>
      </p:cxnSp>
      <p:sp>
        <p:nvSpPr>
          <p:cNvPr id="24" name="TextBox 23">
            <a:extLst>
              <a:ext uri="{FF2B5EF4-FFF2-40B4-BE49-F238E27FC236}">
                <a16:creationId xmlns:a16="http://schemas.microsoft.com/office/drawing/2014/main" id="{8CA58E29-2D2A-FD43-9C02-B3520E646FC2}"/>
              </a:ext>
            </a:extLst>
          </p:cNvPr>
          <p:cNvSpPr txBox="1"/>
          <p:nvPr/>
        </p:nvSpPr>
        <p:spPr>
          <a:xfrm>
            <a:off x="5323952" y="5322649"/>
            <a:ext cx="1778558" cy="369332"/>
          </a:xfrm>
          <a:prstGeom prst="rect">
            <a:avLst/>
          </a:prstGeom>
          <a:noFill/>
        </p:spPr>
        <p:txBody>
          <a:bodyPr wrap="square" rtlCol="0">
            <a:spAutoFit/>
          </a:bodyPr>
          <a:lstStyle/>
          <a:p>
            <a:pPr algn="ctr" defTabSz="457200" fontAlgn="base">
              <a:spcBef>
                <a:spcPct val="0"/>
              </a:spcBef>
              <a:spcAft>
                <a:spcPct val="0"/>
              </a:spcAft>
            </a:pPr>
            <a:r>
              <a:rPr lang="en-GB" b="1" dirty="0">
                <a:solidFill>
                  <a:srgbClr val="FF0000"/>
                </a:solidFill>
                <a:latin typeface="Arial" charset="0"/>
              </a:rPr>
              <a:t>you are</a:t>
            </a:r>
          </a:p>
        </p:txBody>
      </p:sp>
      <p:sp>
        <p:nvSpPr>
          <p:cNvPr id="25" name="TextBox 24">
            <a:extLst>
              <a:ext uri="{FF2B5EF4-FFF2-40B4-BE49-F238E27FC236}">
                <a16:creationId xmlns:a16="http://schemas.microsoft.com/office/drawing/2014/main" id="{6003787C-834D-0C49-93AC-B145FFAE60BC}"/>
              </a:ext>
            </a:extLst>
          </p:cNvPr>
          <p:cNvSpPr txBox="1"/>
          <p:nvPr/>
        </p:nvSpPr>
        <p:spPr>
          <a:xfrm>
            <a:off x="7070687" y="5355074"/>
            <a:ext cx="1778558" cy="369332"/>
          </a:xfrm>
          <a:prstGeom prst="rect">
            <a:avLst/>
          </a:prstGeom>
          <a:noFill/>
        </p:spPr>
        <p:txBody>
          <a:bodyPr wrap="square" rtlCol="0">
            <a:spAutoFit/>
          </a:bodyPr>
          <a:lstStyle/>
          <a:p>
            <a:pPr algn="ctr" defTabSz="457200" fontAlgn="base">
              <a:spcBef>
                <a:spcPct val="0"/>
              </a:spcBef>
              <a:spcAft>
                <a:spcPct val="0"/>
              </a:spcAft>
            </a:pPr>
            <a:r>
              <a:rPr lang="en-GB" b="1" dirty="0">
                <a:solidFill>
                  <a:srgbClr val="FF0000"/>
                </a:solidFill>
                <a:latin typeface="Arial" charset="0"/>
              </a:rPr>
              <a:t>Really?</a:t>
            </a:r>
          </a:p>
        </p:txBody>
      </p:sp>
      <p:sp>
        <p:nvSpPr>
          <p:cNvPr id="26" name="TextBox 25">
            <a:extLst>
              <a:ext uri="{FF2B5EF4-FFF2-40B4-BE49-F238E27FC236}">
                <a16:creationId xmlns:a16="http://schemas.microsoft.com/office/drawing/2014/main" id="{25F9F52E-D062-F945-9376-963B731C870E}"/>
              </a:ext>
            </a:extLst>
          </p:cNvPr>
          <p:cNvSpPr txBox="1"/>
          <p:nvPr/>
        </p:nvSpPr>
        <p:spPr>
          <a:xfrm>
            <a:off x="3203749" y="1009776"/>
            <a:ext cx="1778558" cy="369332"/>
          </a:xfrm>
          <a:prstGeom prst="rect">
            <a:avLst/>
          </a:prstGeom>
          <a:noFill/>
        </p:spPr>
        <p:txBody>
          <a:bodyPr wrap="square" rtlCol="0">
            <a:spAutoFit/>
          </a:bodyPr>
          <a:lstStyle/>
          <a:p>
            <a:pPr algn="ctr" defTabSz="457200" fontAlgn="base">
              <a:spcBef>
                <a:spcPct val="0"/>
              </a:spcBef>
              <a:spcAft>
                <a:spcPct val="0"/>
              </a:spcAft>
            </a:pPr>
            <a:r>
              <a:rPr lang="en-GB" b="1" dirty="0">
                <a:solidFill>
                  <a:srgbClr val="FF0000"/>
                </a:solidFill>
                <a:latin typeface="Arial" charset="0"/>
              </a:rPr>
              <a:t>Reword</a:t>
            </a:r>
          </a:p>
        </p:txBody>
      </p:sp>
      <p:sp>
        <p:nvSpPr>
          <p:cNvPr id="27" name="TextBox 26">
            <a:extLst>
              <a:ext uri="{FF2B5EF4-FFF2-40B4-BE49-F238E27FC236}">
                <a16:creationId xmlns:a16="http://schemas.microsoft.com/office/drawing/2014/main" id="{66465ECE-432F-E74A-8169-3B7A8A413634}"/>
              </a:ext>
            </a:extLst>
          </p:cNvPr>
          <p:cNvSpPr txBox="1"/>
          <p:nvPr/>
        </p:nvSpPr>
        <p:spPr>
          <a:xfrm>
            <a:off x="5620378" y="764262"/>
            <a:ext cx="1778558" cy="369332"/>
          </a:xfrm>
          <a:prstGeom prst="rect">
            <a:avLst/>
          </a:prstGeom>
          <a:noFill/>
        </p:spPr>
        <p:txBody>
          <a:bodyPr wrap="square" rtlCol="0">
            <a:spAutoFit/>
          </a:bodyPr>
          <a:lstStyle/>
          <a:p>
            <a:pPr algn="ctr" defTabSz="457200" fontAlgn="base">
              <a:spcBef>
                <a:spcPct val="0"/>
              </a:spcBef>
              <a:spcAft>
                <a:spcPct val="0"/>
              </a:spcAft>
            </a:pPr>
            <a:r>
              <a:rPr lang="en-GB" b="1" dirty="0">
                <a:solidFill>
                  <a:srgbClr val="FF0000"/>
                </a:solidFill>
                <a:latin typeface="Arial" charset="0"/>
              </a:rPr>
              <a:t>it has</a:t>
            </a:r>
          </a:p>
        </p:txBody>
      </p:sp>
    </p:spTree>
    <p:extLst>
      <p:ext uri="{BB962C8B-B14F-4D97-AF65-F5344CB8AC3E}">
        <p14:creationId xmlns:p14="http://schemas.microsoft.com/office/powerpoint/2010/main" val="13457373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432B408-7128-064D-8EEC-B7BAA6A2663F}"/>
              </a:ext>
            </a:extLst>
          </p:cNvPr>
          <p:cNvSpPr txBox="1">
            <a:spLocks/>
          </p:cNvSpPr>
          <p:nvPr/>
        </p:nvSpPr>
        <p:spPr>
          <a:xfrm>
            <a:off x="457199" y="246063"/>
            <a:ext cx="8620109" cy="1143000"/>
          </a:xfrm>
        </p:spPr>
        <p:txBody>
          <a:bodyPr>
            <a:normAutofit/>
          </a:bodyPr>
          <a:lstStyle>
            <a:lvl1pPr algn="l" defTabSz="914400" rtl="0" eaLnBrk="1" latinLnBrk="0" hangingPunct="1">
              <a:lnSpc>
                <a:spcPct val="90000"/>
              </a:lnSpc>
              <a:spcBef>
                <a:spcPct val="0"/>
              </a:spcBef>
              <a:buNone/>
              <a:defRPr sz="2800" b="1" i="0" kern="1200">
                <a:solidFill>
                  <a:srgbClr val="11A2C4"/>
                </a:solidFill>
                <a:latin typeface="Arial Bold"/>
                <a:ea typeface="Sharp Sans No1 Extrabold" pitchFamily="50" charset="0"/>
                <a:cs typeface="Arial Bold"/>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Check the accuracy of in-text citations</a:t>
            </a:r>
            <a:endParaRPr kumimoji="0" lang="en-GB" sz="2800" b="1" i="0" u="none" strike="noStrike" kern="1200" cap="none" spc="0" normalizeH="0" baseline="0" noProof="0" dirty="0">
              <a:ln>
                <a:noFill/>
              </a:ln>
              <a:solidFill>
                <a:srgbClr val="11A2C4"/>
              </a:solidFill>
              <a:effectLst/>
              <a:uLnTx/>
              <a:uFillTx/>
              <a:latin typeface="Arial Bold"/>
            </a:endParaRPr>
          </a:p>
        </p:txBody>
      </p:sp>
      <p:sp>
        <p:nvSpPr>
          <p:cNvPr id="5" name="Content Placeholder 2">
            <a:extLst>
              <a:ext uri="{FF2B5EF4-FFF2-40B4-BE49-F238E27FC236}">
                <a16:creationId xmlns:a16="http://schemas.microsoft.com/office/drawing/2014/main" id="{41D0C150-3EFA-F242-857D-16C385B8C937}"/>
              </a:ext>
            </a:extLst>
          </p:cNvPr>
          <p:cNvSpPr txBox="1">
            <a:spLocks/>
          </p:cNvSpPr>
          <p:nvPr/>
        </p:nvSpPr>
        <p:spPr>
          <a:xfrm>
            <a:off x="457200" y="1500184"/>
            <a:ext cx="10782300" cy="4972050"/>
          </a:xfrm>
        </p:spPr>
        <p:txBody>
          <a:bodyPr/>
          <a:lstStyle>
            <a:lvl1pPr marL="228600" indent="-228600" algn="l" defTabSz="914400" rtl="0" eaLnBrk="1" latinLnBrk="0" hangingPunct="1">
              <a:lnSpc>
                <a:spcPct val="90000"/>
              </a:lnSpc>
              <a:spcBef>
                <a:spcPts val="1000"/>
              </a:spcBef>
              <a:buClr>
                <a:srgbClr val="11A2C4"/>
              </a:buClr>
              <a:buFont typeface="Arial" panose="020B0604020202020204" pitchFamily="34" charset="0"/>
              <a:buChar char="•"/>
              <a:defRPr sz="2400" b="0" i="0" kern="1200">
                <a:solidFill>
                  <a:srgbClr val="6C6F70"/>
                </a:solidFill>
                <a:latin typeface="Arial"/>
                <a:ea typeface="Sharp Sans No1 Semibold" pitchFamily="50" charset="0"/>
                <a:cs typeface="Arial"/>
              </a:defRPr>
            </a:lvl1pPr>
            <a:lvl2pPr marL="685800" indent="-228600" algn="l" defTabSz="914400" rtl="0" eaLnBrk="1" latinLnBrk="0" hangingPunct="1">
              <a:lnSpc>
                <a:spcPct val="90000"/>
              </a:lnSpc>
              <a:spcBef>
                <a:spcPts val="500"/>
              </a:spcBef>
              <a:buClr>
                <a:srgbClr val="11A2C4"/>
              </a:buClr>
              <a:buFont typeface="Arial" panose="020B0604020202020204" pitchFamily="34" charset="0"/>
              <a:buChar char="•"/>
              <a:defRPr sz="2000" b="0" i="0" kern="1200">
                <a:solidFill>
                  <a:srgbClr val="6C6F70"/>
                </a:solidFill>
                <a:latin typeface="Arial"/>
                <a:ea typeface="Sharp Sans No1 Book" pitchFamily="50" charset="0"/>
                <a:cs typeface="Arial"/>
              </a:defRPr>
            </a:lvl2pPr>
            <a:lvl3pPr marL="11430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3pPr>
            <a:lvl4pPr marL="16002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4pPr>
            <a:lvl5pPr marL="20574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r>
              <a:rPr kumimoji="0" lang="en-GB" sz="2400" b="0" i="0" u="none" strike="noStrike" kern="1200" cap="none" spc="0" normalizeH="0" baseline="0" noProof="0">
                <a:ln>
                  <a:noFill/>
                </a:ln>
                <a:solidFill>
                  <a:srgbClr val="6C6F70"/>
                </a:solidFill>
                <a:effectLst/>
                <a:uLnTx/>
                <a:uFillTx/>
                <a:latin typeface="Arial"/>
                <a:cs typeface="Arial"/>
              </a:rPr>
              <a:t>Do not start a sentence with the author’s name and end the sentence with “(year, page).”</a:t>
            </a: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r>
              <a:rPr kumimoji="0" lang="en-GB" sz="2400" b="0" i="0" u="none" strike="noStrike" kern="1200" cap="none" spc="0" normalizeH="0" baseline="0" noProof="0">
                <a:ln>
                  <a:noFill/>
                </a:ln>
                <a:solidFill>
                  <a:srgbClr val="6C6F70"/>
                </a:solidFill>
                <a:effectLst/>
                <a:uLnTx/>
                <a:uFillTx/>
                <a:latin typeface="Arial"/>
                <a:cs typeface="Arial"/>
              </a:rPr>
              <a:t>Either start with “Author (year, page) stated…” or end the sentence with ”… (Author, year, page).”</a:t>
            </a: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r>
              <a:rPr kumimoji="0" lang="en-GB" sz="2400" b="0" i="0" u="none" strike="noStrike" kern="1200" cap="none" spc="0" normalizeH="0" baseline="0" noProof="0">
                <a:ln>
                  <a:noFill/>
                </a:ln>
                <a:solidFill>
                  <a:srgbClr val="6C6F70"/>
                </a:solidFill>
                <a:effectLst/>
                <a:uLnTx/>
                <a:uFillTx/>
                <a:latin typeface="Arial"/>
                <a:cs typeface="Arial"/>
              </a:rPr>
              <a:t>Make sure that you use original page numbers rather than the page number of any PDFs you have downloaded</a:t>
            </a: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r>
              <a:rPr kumimoji="0" lang="en-GB" sz="2400" b="0" i="0" u="none" strike="noStrike" kern="1200" cap="none" spc="0" normalizeH="0" baseline="0" noProof="0">
                <a:ln>
                  <a:noFill/>
                </a:ln>
                <a:solidFill>
                  <a:srgbClr val="6C6F70"/>
                </a:solidFill>
                <a:effectLst/>
                <a:uLnTx/>
                <a:uFillTx/>
                <a:latin typeface="Arial"/>
                <a:cs typeface="Arial"/>
              </a:rPr>
              <a:t>Citations </a:t>
            </a:r>
            <a:r>
              <a:rPr kumimoji="0" lang="en-GB" sz="2400" b="1" i="0" u="none" strike="noStrike" kern="1200" cap="none" spc="0" normalizeH="0" baseline="0" noProof="0">
                <a:ln>
                  <a:noFill/>
                </a:ln>
                <a:solidFill>
                  <a:srgbClr val="6C6F70"/>
                </a:solidFill>
                <a:effectLst/>
                <a:uLnTx/>
                <a:uFillTx/>
                <a:latin typeface="Arial"/>
                <a:cs typeface="Arial"/>
              </a:rPr>
              <a:t>do not </a:t>
            </a:r>
            <a:r>
              <a:rPr kumimoji="0" lang="en-GB" sz="2400" b="0" i="0" u="none" strike="noStrike" kern="1200" cap="none" spc="0" normalizeH="0" baseline="0" noProof="0">
                <a:ln>
                  <a:noFill/>
                </a:ln>
                <a:solidFill>
                  <a:srgbClr val="6C6F70"/>
                </a:solidFill>
                <a:effectLst/>
                <a:uLnTx/>
                <a:uFillTx/>
                <a:latin typeface="Arial"/>
                <a:cs typeface="Arial"/>
              </a:rPr>
              <a:t>include the author’s first name or initials</a:t>
            </a: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r>
              <a:rPr kumimoji="0" lang="en-GB" sz="2400" b="0" i="0" u="none" strike="noStrike" kern="1200" cap="none" spc="0" normalizeH="0" baseline="0" noProof="0">
                <a:ln>
                  <a:noFill/>
                </a:ln>
                <a:solidFill>
                  <a:srgbClr val="6C6F70"/>
                </a:solidFill>
                <a:effectLst/>
                <a:uLnTx/>
                <a:uFillTx/>
                <a:latin typeface="Arial"/>
                <a:cs typeface="Arial"/>
              </a:rPr>
              <a:t>Citations </a:t>
            </a:r>
            <a:r>
              <a:rPr kumimoji="0" lang="en-GB" sz="2400" b="1" i="0" u="none" strike="noStrike" kern="1200" cap="none" spc="0" normalizeH="0" baseline="0" noProof="0">
                <a:ln>
                  <a:noFill/>
                </a:ln>
                <a:solidFill>
                  <a:srgbClr val="6C6F70"/>
                </a:solidFill>
                <a:effectLst/>
                <a:uLnTx/>
                <a:uFillTx/>
                <a:latin typeface="Arial"/>
                <a:cs typeface="Arial"/>
              </a:rPr>
              <a:t>do not </a:t>
            </a:r>
            <a:r>
              <a:rPr kumimoji="0" lang="en-GB" sz="2400" b="0" i="0" u="none" strike="noStrike" kern="1200" cap="none" spc="0" normalizeH="0" baseline="0" noProof="0">
                <a:ln>
                  <a:noFill/>
                </a:ln>
                <a:solidFill>
                  <a:srgbClr val="6C6F70"/>
                </a:solidFill>
                <a:effectLst/>
                <a:uLnTx/>
                <a:uFillTx/>
                <a:latin typeface="Arial"/>
                <a:cs typeface="Arial"/>
              </a:rPr>
              <a:t>include the title of the book or article</a:t>
            </a: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endParaRPr kumimoji="0" lang="en-GB" sz="2400" b="0" i="0" u="none" strike="noStrike" kern="1200" cap="none" spc="0" normalizeH="0" baseline="0" noProof="0">
              <a:ln>
                <a:noFill/>
              </a:ln>
              <a:solidFill>
                <a:srgbClr val="6C6F70"/>
              </a:solidFill>
              <a:effectLst/>
              <a:uLnTx/>
              <a:uFillTx/>
              <a:latin typeface="Arial"/>
              <a:cs typeface="Arial"/>
            </a:endParaRP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endParaRPr kumimoji="0" lang="en-GB" sz="2400" b="0" i="0" u="none" strike="noStrike" kern="1200" cap="none" spc="0" normalizeH="0" baseline="0" noProof="0">
              <a:ln>
                <a:noFill/>
              </a:ln>
              <a:solidFill>
                <a:srgbClr val="6C6F70"/>
              </a:solidFill>
              <a:effectLst/>
              <a:uLnTx/>
              <a:uFillTx/>
              <a:latin typeface="Arial"/>
              <a:cs typeface="Arial"/>
            </a:endParaRPr>
          </a:p>
          <a:p>
            <a:pPr marL="685800" marR="0" lvl="1" indent="-228600" algn="l" defTabSz="914400" rtl="0" eaLnBrk="1" fontAlgn="auto" latinLnBrk="0" hangingPunct="1">
              <a:lnSpc>
                <a:spcPct val="150000"/>
              </a:lnSpc>
              <a:spcBef>
                <a:spcPts val="500"/>
              </a:spcBef>
              <a:spcAft>
                <a:spcPts val="0"/>
              </a:spcAft>
              <a:buClr>
                <a:srgbClr val="11A2C4"/>
              </a:buClr>
              <a:buSzTx/>
              <a:buFont typeface="Arial" panose="020B0604020202020204" pitchFamily="34" charset="0"/>
              <a:buChar char="•"/>
              <a:tabLst/>
              <a:defRPr/>
            </a:pPr>
            <a:endParaRPr kumimoji="0" lang="en-GB" sz="2000" b="0" i="0" u="none" strike="noStrike" kern="1200" cap="none" spc="0" normalizeH="0" baseline="0" noProof="0">
              <a:ln>
                <a:noFill/>
              </a:ln>
              <a:solidFill>
                <a:srgbClr val="6C6F70"/>
              </a:solidFill>
              <a:effectLst/>
              <a:uLnTx/>
              <a:uFillTx/>
              <a:latin typeface="Arial"/>
              <a:cs typeface="Arial"/>
            </a:endParaRPr>
          </a:p>
          <a:p>
            <a:pPr marL="685800" marR="0" lvl="1" indent="-228600" algn="l" defTabSz="914400" rtl="0" eaLnBrk="1" fontAlgn="auto" latinLnBrk="0" hangingPunct="1">
              <a:lnSpc>
                <a:spcPct val="150000"/>
              </a:lnSpc>
              <a:spcBef>
                <a:spcPts val="500"/>
              </a:spcBef>
              <a:spcAft>
                <a:spcPts val="0"/>
              </a:spcAft>
              <a:buClr>
                <a:srgbClr val="11A2C4"/>
              </a:buClr>
              <a:buSzTx/>
              <a:buFont typeface="Arial" panose="020B0604020202020204" pitchFamily="34" charset="0"/>
              <a:buChar char="•"/>
              <a:tabLst/>
              <a:defRPr/>
            </a:pPr>
            <a:endParaRPr kumimoji="0" lang="en-GB" sz="2000" b="0" i="0" u="none" strike="noStrike" kern="1200" cap="none" spc="0" normalizeH="0" baseline="0" noProof="0">
              <a:ln>
                <a:noFill/>
              </a:ln>
              <a:solidFill>
                <a:srgbClr val="6C6F70"/>
              </a:solidFill>
              <a:effectLst/>
              <a:uLnTx/>
              <a:uFillTx/>
              <a:latin typeface="Arial"/>
              <a:cs typeface="Arial"/>
            </a:endParaRPr>
          </a:p>
          <a:p>
            <a:pPr marL="685800" marR="0" lvl="1" indent="-228600" algn="l" defTabSz="914400" rtl="0" eaLnBrk="1" fontAlgn="auto" latinLnBrk="0" hangingPunct="1">
              <a:lnSpc>
                <a:spcPct val="150000"/>
              </a:lnSpc>
              <a:spcBef>
                <a:spcPts val="500"/>
              </a:spcBef>
              <a:spcAft>
                <a:spcPts val="0"/>
              </a:spcAft>
              <a:buClr>
                <a:srgbClr val="11A2C4"/>
              </a:buClr>
              <a:buSzTx/>
              <a:buFont typeface="Arial" panose="020B0604020202020204" pitchFamily="34" charset="0"/>
              <a:buChar char="•"/>
              <a:tabLst/>
              <a:defRPr/>
            </a:pPr>
            <a:endParaRPr kumimoji="0" lang="en-GB" sz="2000" b="0" i="0" u="none" strike="noStrike" kern="1200" cap="none" spc="0" normalizeH="0" baseline="0" noProof="0" dirty="0">
              <a:ln>
                <a:noFill/>
              </a:ln>
              <a:solidFill>
                <a:srgbClr val="6C6F70"/>
              </a:solidFill>
              <a:effectLst/>
              <a:uLnTx/>
              <a:uFillTx/>
              <a:latin typeface="Arial"/>
              <a:cs typeface="Arial"/>
            </a:endParaRPr>
          </a:p>
        </p:txBody>
      </p:sp>
    </p:spTree>
    <p:extLst>
      <p:ext uri="{BB962C8B-B14F-4D97-AF65-F5344CB8AC3E}">
        <p14:creationId xmlns:p14="http://schemas.microsoft.com/office/powerpoint/2010/main" val="4448742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5EA6E85-60BA-6A4B-AF0D-E154C68A31F7}"/>
              </a:ext>
            </a:extLst>
          </p:cNvPr>
          <p:cNvSpPr txBox="1">
            <a:spLocks/>
          </p:cNvSpPr>
          <p:nvPr/>
        </p:nvSpPr>
        <p:spPr>
          <a:xfrm>
            <a:off x="457199" y="246063"/>
            <a:ext cx="8543959" cy="1143000"/>
          </a:xfrm>
        </p:spPr>
        <p:txBody>
          <a:bodyPr>
            <a:normAutofit/>
          </a:bodyPr>
          <a:lstStyle>
            <a:lvl1pPr algn="l" defTabSz="914400" rtl="0" eaLnBrk="1" latinLnBrk="0" hangingPunct="1">
              <a:lnSpc>
                <a:spcPct val="90000"/>
              </a:lnSpc>
              <a:spcBef>
                <a:spcPct val="0"/>
              </a:spcBef>
              <a:buNone/>
              <a:defRPr sz="2800" b="1" i="0" kern="1200">
                <a:solidFill>
                  <a:srgbClr val="11A2C4"/>
                </a:solidFill>
                <a:latin typeface="Arial Bold"/>
                <a:ea typeface="Sharp Sans No1 Extrabold" pitchFamily="50" charset="0"/>
                <a:cs typeface="Arial Bold"/>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Check the accuracy of references</a:t>
            </a:r>
            <a:endParaRPr kumimoji="0" lang="en-GB" sz="2800" b="1" i="0" u="none" strike="noStrike" kern="1200" cap="none" spc="0" normalizeH="0" baseline="0" noProof="0" dirty="0">
              <a:ln>
                <a:noFill/>
              </a:ln>
              <a:solidFill>
                <a:srgbClr val="11A2C4"/>
              </a:solidFill>
              <a:effectLst/>
              <a:uLnTx/>
              <a:uFillTx/>
              <a:latin typeface="Arial Bold"/>
            </a:endParaRPr>
          </a:p>
        </p:txBody>
      </p:sp>
      <p:sp>
        <p:nvSpPr>
          <p:cNvPr id="5" name="Content Placeholder 2">
            <a:extLst>
              <a:ext uri="{FF2B5EF4-FFF2-40B4-BE49-F238E27FC236}">
                <a16:creationId xmlns:a16="http://schemas.microsoft.com/office/drawing/2014/main" id="{7AF16A21-0BB8-D441-8303-F20F579CCACD}"/>
              </a:ext>
            </a:extLst>
          </p:cNvPr>
          <p:cNvSpPr txBox="1">
            <a:spLocks/>
          </p:cNvSpPr>
          <p:nvPr/>
        </p:nvSpPr>
        <p:spPr>
          <a:xfrm>
            <a:off x="457200" y="1500184"/>
            <a:ext cx="10687050" cy="4972050"/>
          </a:xfrm>
        </p:spPr>
        <p:txBody>
          <a:bodyPr/>
          <a:lstStyle>
            <a:lvl1pPr marL="228600" indent="-228600" algn="l" defTabSz="914400" rtl="0" eaLnBrk="1" latinLnBrk="0" hangingPunct="1">
              <a:lnSpc>
                <a:spcPct val="90000"/>
              </a:lnSpc>
              <a:spcBef>
                <a:spcPts val="1000"/>
              </a:spcBef>
              <a:buClr>
                <a:srgbClr val="11A2C4"/>
              </a:buClr>
              <a:buFont typeface="Arial" panose="020B0604020202020204" pitchFamily="34" charset="0"/>
              <a:buChar char="•"/>
              <a:defRPr sz="2400" b="0" i="0" kern="1200">
                <a:solidFill>
                  <a:srgbClr val="6C6F70"/>
                </a:solidFill>
                <a:latin typeface="Arial"/>
                <a:ea typeface="Sharp Sans No1 Semibold" pitchFamily="50" charset="0"/>
                <a:cs typeface="Arial"/>
              </a:defRPr>
            </a:lvl1pPr>
            <a:lvl2pPr marL="685800" indent="-228600" algn="l" defTabSz="914400" rtl="0" eaLnBrk="1" latinLnBrk="0" hangingPunct="1">
              <a:lnSpc>
                <a:spcPct val="90000"/>
              </a:lnSpc>
              <a:spcBef>
                <a:spcPts val="500"/>
              </a:spcBef>
              <a:buClr>
                <a:srgbClr val="11A2C4"/>
              </a:buClr>
              <a:buFont typeface="Arial" panose="020B0604020202020204" pitchFamily="34" charset="0"/>
              <a:buChar char="•"/>
              <a:defRPr sz="2000" b="0" i="0" kern="1200">
                <a:solidFill>
                  <a:srgbClr val="6C6F70"/>
                </a:solidFill>
                <a:latin typeface="Arial"/>
                <a:ea typeface="Sharp Sans No1 Book" pitchFamily="50" charset="0"/>
                <a:cs typeface="Arial"/>
              </a:defRPr>
            </a:lvl2pPr>
            <a:lvl3pPr marL="11430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3pPr>
            <a:lvl4pPr marL="16002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4pPr>
            <a:lvl5pPr marL="20574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kumimoji="0" lang="en-GB" sz="2400" b="0" i="0" u="none" strike="noStrike" kern="1200" cap="none" spc="0" normalizeH="0" baseline="0" noProof="0" dirty="0">
                <a:ln>
                  <a:noFill/>
                </a:ln>
                <a:solidFill>
                  <a:srgbClr val="6C6F70"/>
                </a:solidFill>
                <a:effectLst/>
                <a:uLnTx/>
                <a:uFillTx/>
                <a:latin typeface="Arial"/>
                <a:cs typeface="Arial"/>
              </a:rPr>
              <a:t>Use </a:t>
            </a:r>
            <a:r>
              <a:rPr lang="en-GB" dirty="0">
                <a:hlinkClick r:id="rId2" tooltip="https://www.mendeley.com/guides/harvard-citation-guide"/>
              </a:rPr>
              <a:t>https://www.mendeley.com/guides/harvard-citation-guide</a:t>
            </a:r>
            <a:r>
              <a:rPr lang="en-GB" dirty="0"/>
              <a:t>, </a:t>
            </a:r>
            <a:r>
              <a:rPr kumimoji="0" lang="en-GB" sz="2400" b="0" i="0" u="none" strike="noStrike" kern="1200" cap="none" spc="0" normalizeH="0" baseline="0" noProof="0" dirty="0">
                <a:ln>
                  <a:noFill/>
                </a:ln>
                <a:solidFill>
                  <a:srgbClr val="6C6F70"/>
                </a:solidFill>
                <a:effectLst/>
                <a:uLnTx/>
                <a:uFillTx/>
                <a:latin typeface="Arial"/>
                <a:cs typeface="Arial"/>
              </a:rPr>
              <a:t>to make sure that you can retrieve the document (and how to cite the document)</a:t>
            </a: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r>
              <a:rPr kumimoji="0" lang="en-GB" sz="2400" b="0" i="0" u="none" strike="noStrike" kern="1200" cap="none" spc="0" normalizeH="0" baseline="0" noProof="0" dirty="0">
                <a:ln>
                  <a:noFill/>
                </a:ln>
                <a:solidFill>
                  <a:srgbClr val="6C6F70"/>
                </a:solidFill>
                <a:effectLst/>
                <a:uLnTx/>
                <a:uFillTx/>
                <a:latin typeface="Arial"/>
                <a:cs typeface="Arial"/>
              </a:rPr>
              <a:t>DOI references can just start with “DOI: 10.xxxx”</a:t>
            </a: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r>
              <a:rPr kumimoji="0" lang="en-GB" sz="2400" b="0" i="0" u="none" strike="noStrike" kern="1200" cap="none" spc="0" normalizeH="0" baseline="0" noProof="0" dirty="0">
                <a:ln>
                  <a:noFill/>
                </a:ln>
                <a:solidFill>
                  <a:srgbClr val="6C6F70"/>
                </a:solidFill>
                <a:effectLst/>
                <a:uLnTx/>
                <a:uFillTx/>
                <a:latin typeface="Arial"/>
                <a:cs typeface="Arial"/>
              </a:rPr>
              <a:t>Consistently apply either QUB Harvard </a:t>
            </a:r>
            <a:r>
              <a:rPr kumimoji="0" lang="en-GB" sz="2400" b="1" i="0" u="none" strike="noStrike" kern="1200" cap="none" spc="0" normalizeH="0" baseline="0" noProof="0" dirty="0">
                <a:ln>
                  <a:noFill/>
                </a:ln>
                <a:solidFill>
                  <a:srgbClr val="6C6F70"/>
                </a:solidFill>
                <a:effectLst/>
                <a:uLnTx/>
                <a:uFillTx/>
                <a:latin typeface="Arial"/>
                <a:cs typeface="Arial"/>
              </a:rPr>
              <a:t>or</a:t>
            </a:r>
            <a:r>
              <a:rPr kumimoji="0" lang="en-GB" sz="2400" b="0" i="0" u="none" strike="noStrike" kern="1200" cap="none" spc="0" normalizeH="0" baseline="0" noProof="0" dirty="0">
                <a:ln>
                  <a:noFill/>
                </a:ln>
                <a:solidFill>
                  <a:srgbClr val="6C6F70"/>
                </a:solidFill>
                <a:effectLst/>
                <a:uLnTx/>
                <a:uFillTx/>
                <a:latin typeface="Arial"/>
                <a:cs typeface="Arial"/>
              </a:rPr>
              <a:t> Harvard</a:t>
            </a: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r>
              <a:rPr kumimoji="0" lang="en-GB" sz="2400" b="0" i="0" u="none" strike="noStrike" kern="1200" cap="none" spc="0" normalizeH="0" baseline="0" noProof="0" dirty="0">
                <a:ln>
                  <a:noFill/>
                </a:ln>
                <a:solidFill>
                  <a:srgbClr val="6C6F70"/>
                </a:solidFill>
                <a:effectLst/>
                <a:uLnTx/>
                <a:uFillTx/>
                <a:latin typeface="Arial"/>
                <a:cs typeface="Arial"/>
              </a:rPr>
              <a:t>References </a:t>
            </a:r>
            <a:r>
              <a:rPr kumimoji="0" lang="en-GB" sz="2400" b="1" i="0" u="none" strike="noStrike" kern="1200" cap="none" spc="0" normalizeH="0" baseline="0" noProof="0" dirty="0">
                <a:ln>
                  <a:noFill/>
                </a:ln>
                <a:solidFill>
                  <a:srgbClr val="6C6F70"/>
                </a:solidFill>
                <a:effectLst/>
                <a:uLnTx/>
                <a:uFillTx/>
                <a:latin typeface="Arial"/>
                <a:cs typeface="Arial"/>
              </a:rPr>
              <a:t>do</a:t>
            </a:r>
            <a:r>
              <a:rPr kumimoji="0" lang="en-GB" sz="2400" b="0" i="0" u="none" strike="noStrike" kern="1200" cap="none" spc="0" normalizeH="0" baseline="0" noProof="0" dirty="0">
                <a:ln>
                  <a:noFill/>
                </a:ln>
                <a:solidFill>
                  <a:srgbClr val="6C6F70"/>
                </a:solidFill>
                <a:effectLst/>
                <a:uLnTx/>
                <a:uFillTx/>
                <a:latin typeface="Arial"/>
                <a:cs typeface="Arial"/>
              </a:rPr>
              <a:t> include the author’s initials</a:t>
            </a: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r>
              <a:rPr kumimoji="0" lang="en-GB" sz="2400" b="0" i="0" u="none" strike="noStrike" kern="1200" cap="none" spc="0" normalizeH="0" baseline="0" noProof="0" dirty="0">
                <a:ln>
                  <a:noFill/>
                </a:ln>
                <a:solidFill>
                  <a:srgbClr val="6C6F70"/>
                </a:solidFill>
                <a:effectLst/>
                <a:uLnTx/>
                <a:uFillTx/>
                <a:latin typeface="Arial"/>
                <a:cs typeface="Arial"/>
              </a:rPr>
              <a:t>Use “References” if every source is cited</a:t>
            </a: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r>
              <a:rPr kumimoji="0" lang="en-GB" sz="2400" b="0" i="0" u="none" strike="noStrike" kern="1200" cap="none" spc="0" normalizeH="0" baseline="0" noProof="0" dirty="0">
                <a:ln>
                  <a:noFill/>
                </a:ln>
                <a:solidFill>
                  <a:srgbClr val="6C6F70"/>
                </a:solidFill>
                <a:effectLst/>
                <a:uLnTx/>
                <a:uFillTx/>
                <a:latin typeface="Arial"/>
                <a:cs typeface="Arial"/>
              </a:rPr>
              <a:t>Use “Bibliography” if there are sources that are not cited</a:t>
            </a:r>
          </a:p>
          <a:p>
            <a:pPr marL="685800" marR="0" lvl="1" indent="-228600" algn="l" defTabSz="914400" rtl="0" eaLnBrk="1" fontAlgn="auto" latinLnBrk="0" hangingPunct="1">
              <a:lnSpc>
                <a:spcPct val="150000"/>
              </a:lnSpc>
              <a:spcBef>
                <a:spcPts val="500"/>
              </a:spcBef>
              <a:spcAft>
                <a:spcPts val="0"/>
              </a:spcAft>
              <a:buClr>
                <a:srgbClr val="11A2C4"/>
              </a:buClr>
              <a:buSzTx/>
              <a:buFont typeface="Arial" panose="020B0604020202020204" pitchFamily="34" charset="0"/>
              <a:buChar char="•"/>
              <a:tabLst/>
              <a:defRPr/>
            </a:pPr>
            <a:endParaRPr kumimoji="0" lang="en-GB" sz="2000" b="0" i="0" u="none" strike="noStrike" kern="1200" cap="none" spc="0" normalizeH="0" baseline="0" noProof="0" dirty="0">
              <a:ln>
                <a:noFill/>
              </a:ln>
              <a:solidFill>
                <a:srgbClr val="6C6F70"/>
              </a:solidFill>
              <a:effectLst/>
              <a:uLnTx/>
              <a:uFillTx/>
              <a:latin typeface="Arial"/>
              <a:cs typeface="Arial"/>
            </a:endParaRPr>
          </a:p>
          <a:p>
            <a:pPr marL="685800" marR="0" lvl="1" indent="-228600" algn="l" defTabSz="914400" rtl="0" eaLnBrk="1" fontAlgn="auto" latinLnBrk="0" hangingPunct="1">
              <a:lnSpc>
                <a:spcPct val="150000"/>
              </a:lnSpc>
              <a:spcBef>
                <a:spcPts val="500"/>
              </a:spcBef>
              <a:spcAft>
                <a:spcPts val="0"/>
              </a:spcAft>
              <a:buClr>
                <a:srgbClr val="11A2C4"/>
              </a:buClr>
              <a:buSzTx/>
              <a:buFont typeface="Arial" panose="020B0604020202020204" pitchFamily="34" charset="0"/>
              <a:buChar char="•"/>
              <a:tabLst/>
              <a:defRPr/>
            </a:pPr>
            <a:endParaRPr kumimoji="0" lang="en-GB" sz="2000" b="0" i="0" u="none" strike="noStrike" kern="1200" cap="none" spc="0" normalizeH="0" baseline="0" noProof="0" dirty="0">
              <a:ln>
                <a:noFill/>
              </a:ln>
              <a:solidFill>
                <a:srgbClr val="6C6F70"/>
              </a:solidFill>
              <a:effectLst/>
              <a:uLnTx/>
              <a:uFillTx/>
              <a:latin typeface="Arial"/>
              <a:cs typeface="Arial"/>
            </a:endParaRPr>
          </a:p>
          <a:p>
            <a:pPr marL="685800" marR="0" lvl="1" indent="-228600" algn="l" defTabSz="914400" rtl="0" eaLnBrk="1" fontAlgn="auto" latinLnBrk="0" hangingPunct="1">
              <a:lnSpc>
                <a:spcPct val="150000"/>
              </a:lnSpc>
              <a:spcBef>
                <a:spcPts val="500"/>
              </a:spcBef>
              <a:spcAft>
                <a:spcPts val="0"/>
              </a:spcAft>
              <a:buClr>
                <a:srgbClr val="11A2C4"/>
              </a:buClr>
              <a:buSzTx/>
              <a:buFont typeface="Arial" panose="020B0604020202020204" pitchFamily="34" charset="0"/>
              <a:buChar char="•"/>
              <a:tabLst/>
              <a:defRPr/>
            </a:pPr>
            <a:endParaRPr kumimoji="0" lang="en-GB" sz="2000" b="0" i="0" u="none" strike="noStrike" kern="1200" cap="none" spc="0" normalizeH="0" baseline="0" noProof="0" dirty="0">
              <a:ln>
                <a:noFill/>
              </a:ln>
              <a:solidFill>
                <a:srgbClr val="6C6F70"/>
              </a:solidFill>
              <a:effectLst/>
              <a:uLnTx/>
              <a:uFillTx/>
              <a:latin typeface="Arial"/>
              <a:cs typeface="Arial"/>
            </a:endParaRPr>
          </a:p>
          <a:p>
            <a:pPr marL="685800" marR="0" lvl="1" indent="-228600" algn="l" defTabSz="914400" rtl="0" eaLnBrk="1" fontAlgn="auto" latinLnBrk="0" hangingPunct="1">
              <a:lnSpc>
                <a:spcPct val="150000"/>
              </a:lnSpc>
              <a:spcBef>
                <a:spcPts val="500"/>
              </a:spcBef>
              <a:spcAft>
                <a:spcPts val="0"/>
              </a:spcAft>
              <a:buClr>
                <a:srgbClr val="11A2C4"/>
              </a:buClr>
              <a:buSzTx/>
              <a:buFont typeface="Arial" panose="020B0604020202020204" pitchFamily="34" charset="0"/>
              <a:buChar char="•"/>
              <a:tabLst/>
              <a:defRPr/>
            </a:pPr>
            <a:endParaRPr kumimoji="0" lang="en-GB" sz="2000" b="0" i="0" u="none" strike="noStrike" kern="1200" cap="none" spc="0" normalizeH="0" baseline="0" noProof="0" dirty="0">
              <a:ln>
                <a:noFill/>
              </a:ln>
              <a:solidFill>
                <a:srgbClr val="6C6F70"/>
              </a:solidFill>
              <a:effectLst/>
              <a:uLnTx/>
              <a:uFillTx/>
              <a:latin typeface="Arial"/>
              <a:cs typeface="Arial"/>
            </a:endParaRPr>
          </a:p>
          <a:p>
            <a:pPr marL="685800" marR="0" lvl="1" indent="-228600" algn="l" defTabSz="914400" rtl="0" eaLnBrk="1" fontAlgn="auto" latinLnBrk="0" hangingPunct="1">
              <a:lnSpc>
                <a:spcPct val="150000"/>
              </a:lnSpc>
              <a:spcBef>
                <a:spcPts val="500"/>
              </a:spcBef>
              <a:spcAft>
                <a:spcPts val="0"/>
              </a:spcAft>
              <a:buClr>
                <a:srgbClr val="11A2C4"/>
              </a:buClr>
              <a:buSzTx/>
              <a:buFont typeface="Arial" panose="020B0604020202020204" pitchFamily="34" charset="0"/>
              <a:buChar char="•"/>
              <a:tabLst/>
              <a:defRPr/>
            </a:pPr>
            <a:endParaRPr kumimoji="0" lang="en-GB" sz="2000" b="0" i="0" u="none" strike="noStrike" kern="1200" cap="none" spc="0" normalizeH="0" baseline="0" noProof="0" dirty="0">
              <a:ln>
                <a:noFill/>
              </a:ln>
              <a:solidFill>
                <a:srgbClr val="6C6F70"/>
              </a:solidFill>
              <a:effectLst/>
              <a:uLnTx/>
              <a:uFillTx/>
              <a:latin typeface="Arial"/>
              <a:cs typeface="Arial"/>
            </a:endParaRPr>
          </a:p>
        </p:txBody>
      </p:sp>
    </p:spTree>
    <p:extLst>
      <p:ext uri="{BB962C8B-B14F-4D97-AF65-F5344CB8AC3E}">
        <p14:creationId xmlns:p14="http://schemas.microsoft.com/office/powerpoint/2010/main" val="9583662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1199318-4116-F341-AF8B-772B8ADF25FA}"/>
              </a:ext>
            </a:extLst>
          </p:cNvPr>
          <p:cNvSpPr txBox="1">
            <a:spLocks/>
          </p:cNvSpPr>
          <p:nvPr/>
        </p:nvSpPr>
        <p:spPr>
          <a:xfrm>
            <a:off x="457199" y="246063"/>
            <a:ext cx="8772407" cy="1143000"/>
          </a:xfrm>
        </p:spPr>
        <p:txBody>
          <a:bodyPr>
            <a:normAutofit/>
          </a:bodyPr>
          <a:lstStyle>
            <a:lvl1pPr algn="l" defTabSz="914400" rtl="0" eaLnBrk="1" latinLnBrk="0" hangingPunct="1">
              <a:lnSpc>
                <a:spcPct val="90000"/>
              </a:lnSpc>
              <a:spcBef>
                <a:spcPct val="0"/>
              </a:spcBef>
              <a:buNone/>
              <a:defRPr sz="2800" b="1" i="0" kern="1200">
                <a:solidFill>
                  <a:srgbClr val="11A2C4"/>
                </a:solidFill>
                <a:latin typeface="Arial Bold"/>
                <a:ea typeface="Sharp Sans No1 Extrabold" pitchFamily="50" charset="0"/>
                <a:cs typeface="Arial Bold"/>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Check the quality of references</a:t>
            </a:r>
            <a:endParaRPr kumimoji="0" lang="en-GB" sz="2800" b="1" i="0" u="none" strike="noStrike" kern="1200" cap="none" spc="0" normalizeH="0" baseline="0" noProof="0" dirty="0">
              <a:ln>
                <a:noFill/>
              </a:ln>
              <a:solidFill>
                <a:srgbClr val="11A2C4"/>
              </a:solidFill>
              <a:effectLst/>
              <a:uLnTx/>
              <a:uFillTx/>
              <a:latin typeface="Arial Bold"/>
            </a:endParaRPr>
          </a:p>
        </p:txBody>
      </p:sp>
      <p:sp>
        <p:nvSpPr>
          <p:cNvPr id="5" name="Content Placeholder 2">
            <a:extLst>
              <a:ext uri="{FF2B5EF4-FFF2-40B4-BE49-F238E27FC236}">
                <a16:creationId xmlns:a16="http://schemas.microsoft.com/office/drawing/2014/main" id="{34F17B30-068B-F94D-8784-0DDE0386B87A}"/>
              </a:ext>
            </a:extLst>
          </p:cNvPr>
          <p:cNvSpPr txBox="1">
            <a:spLocks/>
          </p:cNvSpPr>
          <p:nvPr/>
        </p:nvSpPr>
        <p:spPr>
          <a:xfrm>
            <a:off x="457200" y="1500184"/>
            <a:ext cx="10972800" cy="4972050"/>
          </a:xfrm>
        </p:spPr>
        <p:txBody>
          <a:bodyPr/>
          <a:lstStyle>
            <a:lvl1pPr marL="228600" indent="-228600" algn="l" defTabSz="914400" rtl="0" eaLnBrk="1" latinLnBrk="0" hangingPunct="1">
              <a:lnSpc>
                <a:spcPct val="90000"/>
              </a:lnSpc>
              <a:spcBef>
                <a:spcPts val="1000"/>
              </a:spcBef>
              <a:buClr>
                <a:srgbClr val="11A2C4"/>
              </a:buClr>
              <a:buFont typeface="Arial" panose="020B0604020202020204" pitchFamily="34" charset="0"/>
              <a:buChar char="•"/>
              <a:defRPr sz="2400" b="0" i="0" kern="1200">
                <a:solidFill>
                  <a:srgbClr val="6C6F70"/>
                </a:solidFill>
                <a:latin typeface="Arial"/>
                <a:ea typeface="Sharp Sans No1 Semibold" pitchFamily="50" charset="0"/>
                <a:cs typeface="Arial"/>
              </a:defRPr>
            </a:lvl1pPr>
            <a:lvl2pPr marL="685800" indent="-228600" algn="l" defTabSz="914400" rtl="0" eaLnBrk="1" latinLnBrk="0" hangingPunct="1">
              <a:lnSpc>
                <a:spcPct val="90000"/>
              </a:lnSpc>
              <a:spcBef>
                <a:spcPts val="500"/>
              </a:spcBef>
              <a:buClr>
                <a:srgbClr val="11A2C4"/>
              </a:buClr>
              <a:buFont typeface="Arial" panose="020B0604020202020204" pitchFamily="34" charset="0"/>
              <a:buChar char="•"/>
              <a:defRPr sz="2000" b="0" i="0" kern="1200">
                <a:solidFill>
                  <a:srgbClr val="6C6F70"/>
                </a:solidFill>
                <a:latin typeface="Arial"/>
                <a:ea typeface="Sharp Sans No1 Book" pitchFamily="50" charset="0"/>
                <a:cs typeface="Arial"/>
              </a:defRPr>
            </a:lvl2pPr>
            <a:lvl3pPr marL="11430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3pPr>
            <a:lvl4pPr marL="16002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4pPr>
            <a:lvl5pPr marL="20574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r>
              <a:rPr kumimoji="0" lang="en-GB" sz="2400" b="0" i="0" u="none" strike="noStrike" kern="1200" cap="none" spc="0" normalizeH="0" baseline="0" noProof="0" dirty="0">
                <a:ln>
                  <a:noFill/>
                </a:ln>
                <a:solidFill>
                  <a:srgbClr val="6C6F70"/>
                </a:solidFill>
                <a:effectLst/>
                <a:uLnTx/>
                <a:uFillTx/>
                <a:latin typeface="Arial"/>
                <a:cs typeface="Arial"/>
              </a:rPr>
              <a:t>Having all your references from newspapers, magazines, blogs, dictionaries or Wikipedia (or other similar Wikis) does not suggest that you have engaged in a great deal of academic research</a:t>
            </a: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r>
              <a:rPr kumimoji="0" lang="en-GB" sz="2400" b="0" i="0" u="none" strike="noStrike" kern="1200" cap="none" spc="0" normalizeH="0" baseline="0" noProof="0" dirty="0">
                <a:ln>
                  <a:noFill/>
                </a:ln>
                <a:solidFill>
                  <a:srgbClr val="6C6F70"/>
                </a:solidFill>
                <a:effectLst/>
                <a:uLnTx/>
                <a:uFillTx/>
                <a:latin typeface="Arial"/>
                <a:cs typeface="Arial"/>
              </a:rPr>
              <a:t>Some current technical topics may be biased towards this type of source, but do some digging and see what you can find</a:t>
            </a:r>
          </a:p>
          <a:p>
            <a:pPr marL="685800" marR="0" lvl="1" indent="-228600" algn="l" defTabSz="914400" rtl="0" eaLnBrk="1" fontAlgn="auto" latinLnBrk="0" hangingPunct="1">
              <a:lnSpc>
                <a:spcPct val="150000"/>
              </a:lnSpc>
              <a:spcBef>
                <a:spcPts val="500"/>
              </a:spcBef>
              <a:spcAft>
                <a:spcPts val="0"/>
              </a:spcAft>
              <a:buClr>
                <a:srgbClr val="11A2C4"/>
              </a:buClr>
              <a:buSzTx/>
              <a:buFont typeface="Arial" panose="020B0604020202020204" pitchFamily="34" charset="0"/>
              <a:buChar char="•"/>
              <a:tabLst/>
              <a:defRPr/>
            </a:pPr>
            <a:endParaRPr kumimoji="0" lang="en-GB" sz="2000" b="0" i="0" u="none" strike="noStrike" kern="1200" cap="none" spc="0" normalizeH="0" baseline="0" noProof="0" dirty="0">
              <a:ln>
                <a:noFill/>
              </a:ln>
              <a:solidFill>
                <a:srgbClr val="6C6F70"/>
              </a:solidFill>
              <a:effectLst/>
              <a:uLnTx/>
              <a:uFillTx/>
              <a:latin typeface="Arial"/>
              <a:cs typeface="Arial"/>
            </a:endParaRPr>
          </a:p>
          <a:p>
            <a:pPr marL="685800" marR="0" lvl="1" indent="-228600" algn="l" defTabSz="914400" rtl="0" eaLnBrk="1" fontAlgn="auto" latinLnBrk="0" hangingPunct="1">
              <a:lnSpc>
                <a:spcPct val="150000"/>
              </a:lnSpc>
              <a:spcBef>
                <a:spcPts val="500"/>
              </a:spcBef>
              <a:spcAft>
                <a:spcPts val="0"/>
              </a:spcAft>
              <a:buClr>
                <a:srgbClr val="11A2C4"/>
              </a:buClr>
              <a:buSzTx/>
              <a:buFont typeface="Arial" panose="020B0604020202020204" pitchFamily="34" charset="0"/>
              <a:buChar char="•"/>
              <a:tabLst/>
              <a:defRPr/>
            </a:pPr>
            <a:endParaRPr kumimoji="0" lang="en-GB" sz="2000" b="0" i="0" u="none" strike="noStrike" kern="1200" cap="none" spc="0" normalizeH="0" baseline="0" noProof="0" dirty="0">
              <a:ln>
                <a:noFill/>
              </a:ln>
              <a:solidFill>
                <a:srgbClr val="6C6F70"/>
              </a:solidFill>
              <a:effectLst/>
              <a:uLnTx/>
              <a:uFillTx/>
              <a:latin typeface="Arial"/>
              <a:cs typeface="Arial"/>
            </a:endParaRPr>
          </a:p>
          <a:p>
            <a:pPr marL="685800" marR="0" lvl="1" indent="-228600" algn="l" defTabSz="914400" rtl="0" eaLnBrk="1" fontAlgn="auto" latinLnBrk="0" hangingPunct="1">
              <a:lnSpc>
                <a:spcPct val="150000"/>
              </a:lnSpc>
              <a:spcBef>
                <a:spcPts val="500"/>
              </a:spcBef>
              <a:spcAft>
                <a:spcPts val="0"/>
              </a:spcAft>
              <a:buClr>
                <a:srgbClr val="11A2C4"/>
              </a:buClr>
              <a:buSzTx/>
              <a:buFont typeface="Arial" panose="020B0604020202020204" pitchFamily="34" charset="0"/>
              <a:buChar char="•"/>
              <a:tabLst/>
              <a:defRPr/>
            </a:pPr>
            <a:endParaRPr kumimoji="0" lang="en-GB" sz="2000" b="0" i="0" u="none" strike="noStrike" kern="1200" cap="none" spc="0" normalizeH="0" baseline="0" noProof="0" dirty="0">
              <a:ln>
                <a:noFill/>
              </a:ln>
              <a:solidFill>
                <a:srgbClr val="6C6F70"/>
              </a:solidFill>
              <a:effectLst/>
              <a:uLnTx/>
              <a:uFillTx/>
              <a:latin typeface="Arial"/>
              <a:cs typeface="Arial"/>
            </a:endParaRPr>
          </a:p>
          <a:p>
            <a:pPr marL="685800" marR="0" lvl="1" indent="-228600" algn="l" defTabSz="914400" rtl="0" eaLnBrk="1" fontAlgn="auto" latinLnBrk="0" hangingPunct="1">
              <a:lnSpc>
                <a:spcPct val="150000"/>
              </a:lnSpc>
              <a:spcBef>
                <a:spcPts val="500"/>
              </a:spcBef>
              <a:spcAft>
                <a:spcPts val="0"/>
              </a:spcAft>
              <a:buClr>
                <a:srgbClr val="11A2C4"/>
              </a:buClr>
              <a:buSzTx/>
              <a:buFont typeface="Arial" panose="020B0604020202020204" pitchFamily="34" charset="0"/>
              <a:buChar char="•"/>
              <a:tabLst/>
              <a:defRPr/>
            </a:pPr>
            <a:endParaRPr kumimoji="0" lang="en-GB" sz="2000" b="0" i="0" u="none" strike="noStrike" kern="1200" cap="none" spc="0" normalizeH="0" baseline="0" noProof="0" dirty="0">
              <a:ln>
                <a:noFill/>
              </a:ln>
              <a:solidFill>
                <a:srgbClr val="6C6F70"/>
              </a:solidFill>
              <a:effectLst/>
              <a:uLnTx/>
              <a:uFillTx/>
              <a:latin typeface="Arial"/>
              <a:cs typeface="Arial"/>
            </a:endParaRPr>
          </a:p>
        </p:txBody>
      </p:sp>
    </p:spTree>
    <p:extLst>
      <p:ext uri="{BB962C8B-B14F-4D97-AF65-F5344CB8AC3E}">
        <p14:creationId xmlns:p14="http://schemas.microsoft.com/office/powerpoint/2010/main" val="24394168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144A3BB-E313-5141-850B-00F14EEEA70D}"/>
              </a:ext>
            </a:extLst>
          </p:cNvPr>
          <p:cNvSpPr txBox="1">
            <a:spLocks/>
          </p:cNvSpPr>
          <p:nvPr/>
        </p:nvSpPr>
        <p:spPr>
          <a:xfrm>
            <a:off x="457199" y="246063"/>
            <a:ext cx="8528729" cy="1143000"/>
          </a:xfrm>
        </p:spPr>
        <p:txBody>
          <a:bodyPr>
            <a:normAutofit/>
          </a:bodyPr>
          <a:lstStyle>
            <a:lvl1pPr algn="l" defTabSz="914400" rtl="0" eaLnBrk="1" latinLnBrk="0" hangingPunct="1">
              <a:lnSpc>
                <a:spcPct val="90000"/>
              </a:lnSpc>
              <a:spcBef>
                <a:spcPct val="0"/>
              </a:spcBef>
              <a:buNone/>
              <a:defRPr sz="2800" b="1" i="0" kern="1200">
                <a:solidFill>
                  <a:srgbClr val="11A2C4"/>
                </a:solidFill>
                <a:latin typeface="Arial Bold"/>
                <a:ea typeface="Sharp Sans No1 Extrabold" pitchFamily="50" charset="0"/>
                <a:cs typeface="Arial Bold"/>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Remove unnecessary text</a:t>
            </a:r>
            <a:endParaRPr kumimoji="0" lang="en-GB" sz="2800" b="1" i="0" u="none" strike="noStrike" kern="1200" cap="none" spc="0" normalizeH="0" baseline="0" noProof="0" dirty="0">
              <a:ln>
                <a:noFill/>
              </a:ln>
              <a:solidFill>
                <a:srgbClr val="11A2C4"/>
              </a:solidFill>
              <a:effectLst/>
              <a:uLnTx/>
              <a:uFillTx/>
              <a:latin typeface="Arial Bold"/>
            </a:endParaRPr>
          </a:p>
        </p:txBody>
      </p:sp>
      <p:sp>
        <p:nvSpPr>
          <p:cNvPr id="6" name="Content Placeholder 2">
            <a:extLst>
              <a:ext uri="{FF2B5EF4-FFF2-40B4-BE49-F238E27FC236}">
                <a16:creationId xmlns:a16="http://schemas.microsoft.com/office/drawing/2014/main" id="{492722A0-5558-BE42-A91F-404CBA1A49F9}"/>
              </a:ext>
            </a:extLst>
          </p:cNvPr>
          <p:cNvSpPr txBox="1">
            <a:spLocks/>
          </p:cNvSpPr>
          <p:nvPr/>
        </p:nvSpPr>
        <p:spPr>
          <a:xfrm>
            <a:off x="457200" y="1500184"/>
            <a:ext cx="10668000" cy="4972050"/>
          </a:xfrm>
        </p:spPr>
        <p:txBody>
          <a:bodyPr/>
          <a:lstStyle>
            <a:lvl1pPr marL="228600" indent="-228600" algn="l" defTabSz="914400" rtl="0" eaLnBrk="1" latinLnBrk="0" hangingPunct="1">
              <a:lnSpc>
                <a:spcPct val="90000"/>
              </a:lnSpc>
              <a:spcBef>
                <a:spcPts val="1000"/>
              </a:spcBef>
              <a:buClr>
                <a:srgbClr val="11A2C4"/>
              </a:buClr>
              <a:buFont typeface="Arial" panose="020B0604020202020204" pitchFamily="34" charset="0"/>
              <a:buChar char="•"/>
              <a:defRPr sz="2400" b="0" i="0" kern="1200">
                <a:solidFill>
                  <a:srgbClr val="6C6F70"/>
                </a:solidFill>
                <a:latin typeface="Arial"/>
                <a:ea typeface="Sharp Sans No1 Semibold" pitchFamily="50" charset="0"/>
                <a:cs typeface="Arial"/>
              </a:defRPr>
            </a:lvl1pPr>
            <a:lvl2pPr marL="685800" indent="-228600" algn="l" defTabSz="914400" rtl="0" eaLnBrk="1" latinLnBrk="0" hangingPunct="1">
              <a:lnSpc>
                <a:spcPct val="90000"/>
              </a:lnSpc>
              <a:spcBef>
                <a:spcPts val="500"/>
              </a:spcBef>
              <a:buClr>
                <a:srgbClr val="11A2C4"/>
              </a:buClr>
              <a:buFont typeface="Arial" panose="020B0604020202020204" pitchFamily="34" charset="0"/>
              <a:buChar char="•"/>
              <a:defRPr sz="2000" b="0" i="0" kern="1200">
                <a:solidFill>
                  <a:srgbClr val="6C6F70"/>
                </a:solidFill>
                <a:latin typeface="Arial"/>
                <a:ea typeface="Sharp Sans No1 Book" pitchFamily="50" charset="0"/>
                <a:cs typeface="Arial"/>
              </a:defRPr>
            </a:lvl2pPr>
            <a:lvl3pPr marL="11430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3pPr>
            <a:lvl4pPr marL="16002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4pPr>
            <a:lvl5pPr marL="20574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r>
              <a:rPr kumimoji="0" lang="en-GB" sz="2400" b="0" i="0" u="none" strike="noStrike" kern="1200" cap="none" spc="0" normalizeH="0" baseline="0" noProof="0">
                <a:ln>
                  <a:noFill/>
                </a:ln>
                <a:solidFill>
                  <a:srgbClr val="6C6F70"/>
                </a:solidFill>
                <a:effectLst/>
                <a:uLnTx/>
                <a:uFillTx/>
                <a:latin typeface="Arial"/>
                <a:cs typeface="Arial"/>
              </a:rPr>
              <a:t>“Referring to the previous paragraph…”</a:t>
            </a: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r>
              <a:rPr kumimoji="0" lang="en-GB" sz="2400" b="0" i="0" u="none" strike="noStrike" kern="1200" cap="none" spc="0" normalizeH="0" baseline="0" noProof="0">
                <a:ln>
                  <a:noFill/>
                </a:ln>
                <a:solidFill>
                  <a:srgbClr val="6C6F70"/>
                </a:solidFill>
                <a:effectLst/>
                <a:uLnTx/>
                <a:uFillTx/>
                <a:latin typeface="Arial"/>
                <a:cs typeface="Arial"/>
              </a:rPr>
              <a:t>”The previous paragraph highlights…”</a:t>
            </a: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endParaRPr kumimoji="0" lang="en-GB" sz="2400" b="0" i="0" u="none" strike="noStrike" kern="1200" cap="none" spc="0" normalizeH="0" baseline="0" noProof="0">
              <a:ln>
                <a:noFill/>
              </a:ln>
              <a:solidFill>
                <a:srgbClr val="6C6F70"/>
              </a:solidFill>
              <a:effectLst/>
              <a:uLnTx/>
              <a:uFillTx/>
              <a:latin typeface="Arial"/>
              <a:cs typeface="Arial"/>
            </a:endParaRP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endParaRPr kumimoji="0" lang="en-GB" sz="2400" b="0" i="0" u="none" strike="noStrike" kern="1200" cap="none" spc="0" normalizeH="0" baseline="0" noProof="0">
              <a:ln>
                <a:noFill/>
              </a:ln>
              <a:solidFill>
                <a:srgbClr val="6C6F70"/>
              </a:solidFill>
              <a:effectLst/>
              <a:uLnTx/>
              <a:uFillTx/>
              <a:latin typeface="Arial"/>
              <a:cs typeface="Arial"/>
            </a:endParaRP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endParaRPr kumimoji="0" lang="en-GB" sz="2400" b="0" i="0" u="none" strike="noStrike" kern="1200" cap="none" spc="0" normalizeH="0" baseline="0" noProof="0">
              <a:ln>
                <a:noFill/>
              </a:ln>
              <a:solidFill>
                <a:srgbClr val="6C6F70"/>
              </a:solidFill>
              <a:effectLst/>
              <a:uLnTx/>
              <a:uFillTx/>
              <a:latin typeface="Arial"/>
              <a:cs typeface="Arial"/>
            </a:endParaRP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endParaRPr kumimoji="0" lang="en-GB" sz="2400" b="0" i="0" u="none" strike="noStrike" kern="1200" cap="none" spc="0" normalizeH="0" baseline="0" noProof="0" dirty="0">
              <a:ln>
                <a:noFill/>
              </a:ln>
              <a:solidFill>
                <a:srgbClr val="6C6F70"/>
              </a:solidFill>
              <a:effectLst/>
              <a:uLnTx/>
              <a:uFillTx/>
              <a:latin typeface="Arial"/>
              <a:cs typeface="Arial"/>
            </a:endParaRPr>
          </a:p>
        </p:txBody>
      </p:sp>
    </p:spTree>
    <p:extLst>
      <p:ext uri="{BB962C8B-B14F-4D97-AF65-F5344CB8AC3E}">
        <p14:creationId xmlns:p14="http://schemas.microsoft.com/office/powerpoint/2010/main" val="41313420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1548CB0-4510-7D4D-9C24-9112512C3723}"/>
              </a:ext>
            </a:extLst>
          </p:cNvPr>
          <p:cNvSpPr txBox="1">
            <a:spLocks/>
          </p:cNvSpPr>
          <p:nvPr/>
        </p:nvSpPr>
        <p:spPr>
          <a:xfrm>
            <a:off x="457200" y="246063"/>
            <a:ext cx="8498270" cy="1143000"/>
          </a:xfrm>
        </p:spPr>
        <p:txBody>
          <a:bodyPr>
            <a:normAutofit/>
          </a:bodyPr>
          <a:lstStyle>
            <a:lvl1pPr algn="l" defTabSz="914400" rtl="0" eaLnBrk="1" latinLnBrk="0" hangingPunct="1">
              <a:lnSpc>
                <a:spcPct val="90000"/>
              </a:lnSpc>
              <a:spcBef>
                <a:spcPct val="0"/>
              </a:spcBef>
              <a:buNone/>
              <a:defRPr sz="2800" b="1" i="0" kern="1200">
                <a:solidFill>
                  <a:srgbClr val="11A2C4"/>
                </a:solidFill>
                <a:latin typeface="Arial Bold"/>
                <a:ea typeface="Sharp Sans No1 Extrabold" pitchFamily="50" charset="0"/>
                <a:cs typeface="Arial Bold"/>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Avoid rambling and run-ons</a:t>
            </a:r>
            <a:endParaRPr kumimoji="0" lang="en-GB" sz="2800" b="1" i="0" u="none" strike="noStrike" kern="1200" cap="none" spc="0" normalizeH="0" baseline="0" noProof="0" dirty="0">
              <a:ln>
                <a:noFill/>
              </a:ln>
              <a:solidFill>
                <a:srgbClr val="11A2C4"/>
              </a:solidFill>
              <a:effectLst/>
              <a:uLnTx/>
              <a:uFillTx/>
              <a:latin typeface="Arial Bold"/>
            </a:endParaRPr>
          </a:p>
        </p:txBody>
      </p:sp>
      <p:sp>
        <p:nvSpPr>
          <p:cNvPr id="6" name="Content Placeholder 2">
            <a:extLst>
              <a:ext uri="{FF2B5EF4-FFF2-40B4-BE49-F238E27FC236}">
                <a16:creationId xmlns:a16="http://schemas.microsoft.com/office/drawing/2014/main" id="{C535E356-DED3-7641-914C-724BC2D567C4}"/>
              </a:ext>
            </a:extLst>
          </p:cNvPr>
          <p:cNvSpPr txBox="1">
            <a:spLocks/>
          </p:cNvSpPr>
          <p:nvPr/>
        </p:nvSpPr>
        <p:spPr>
          <a:xfrm>
            <a:off x="457200" y="1500184"/>
            <a:ext cx="10629900" cy="4972050"/>
          </a:xfrm>
        </p:spPr>
        <p:txBody>
          <a:bodyPr/>
          <a:lstStyle>
            <a:lvl1pPr marL="228600" indent="-228600" algn="l" defTabSz="914400" rtl="0" eaLnBrk="1" latinLnBrk="0" hangingPunct="1">
              <a:lnSpc>
                <a:spcPct val="90000"/>
              </a:lnSpc>
              <a:spcBef>
                <a:spcPts val="1000"/>
              </a:spcBef>
              <a:buClr>
                <a:srgbClr val="11A2C4"/>
              </a:buClr>
              <a:buFont typeface="Arial" panose="020B0604020202020204" pitchFamily="34" charset="0"/>
              <a:buChar char="•"/>
              <a:defRPr sz="2400" b="0" i="0" kern="1200">
                <a:solidFill>
                  <a:srgbClr val="6C6F70"/>
                </a:solidFill>
                <a:latin typeface="Arial"/>
                <a:ea typeface="Sharp Sans No1 Semibold" pitchFamily="50" charset="0"/>
                <a:cs typeface="Arial"/>
              </a:defRPr>
            </a:lvl1pPr>
            <a:lvl2pPr marL="685800" indent="-228600" algn="l" defTabSz="914400" rtl="0" eaLnBrk="1" latinLnBrk="0" hangingPunct="1">
              <a:lnSpc>
                <a:spcPct val="90000"/>
              </a:lnSpc>
              <a:spcBef>
                <a:spcPts val="500"/>
              </a:spcBef>
              <a:buClr>
                <a:srgbClr val="11A2C4"/>
              </a:buClr>
              <a:buFont typeface="Arial" panose="020B0604020202020204" pitchFamily="34" charset="0"/>
              <a:buChar char="•"/>
              <a:defRPr sz="2000" b="0" i="0" kern="1200">
                <a:solidFill>
                  <a:srgbClr val="6C6F70"/>
                </a:solidFill>
                <a:latin typeface="Arial"/>
                <a:ea typeface="Sharp Sans No1 Book" pitchFamily="50" charset="0"/>
                <a:cs typeface="Arial"/>
              </a:defRPr>
            </a:lvl2pPr>
            <a:lvl3pPr marL="11430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3pPr>
            <a:lvl4pPr marL="16002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4pPr>
            <a:lvl5pPr marL="20574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r>
              <a:rPr kumimoji="0" lang="en-GB" sz="2400" b="0" i="0" u="none" strike="noStrike" kern="1200" cap="none" spc="0" normalizeH="0" baseline="0" noProof="0">
                <a:ln>
                  <a:noFill/>
                </a:ln>
                <a:solidFill>
                  <a:srgbClr val="6C6F70"/>
                </a:solidFill>
                <a:effectLst/>
                <a:uLnTx/>
                <a:uFillTx/>
                <a:latin typeface="Arial"/>
                <a:cs typeface="Arial"/>
              </a:rPr>
              <a:t>If you need to end a long paragraph with “In summary…” then it probably needs rewriting and shortening.</a:t>
            </a: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r>
              <a:rPr kumimoji="0" lang="en-GB" sz="2400" b="0" i="0" u="none" strike="noStrike" kern="1200" cap="none" spc="0" normalizeH="0" baseline="0" noProof="0">
                <a:ln>
                  <a:noFill/>
                </a:ln>
                <a:solidFill>
                  <a:srgbClr val="6C6F70"/>
                </a:solidFill>
                <a:effectLst/>
                <a:uLnTx/>
                <a:uFillTx/>
                <a:latin typeface="Arial"/>
                <a:cs typeface="Arial"/>
              </a:rPr>
              <a:t>Avoid “and so on” and “etc.”</a:t>
            </a: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endParaRPr kumimoji="0" lang="en-GB" sz="2400" b="0" i="0" u="none" strike="noStrike" kern="1200" cap="none" spc="0" normalizeH="0" baseline="0" noProof="0">
              <a:ln>
                <a:noFill/>
              </a:ln>
              <a:solidFill>
                <a:srgbClr val="6C6F70"/>
              </a:solidFill>
              <a:effectLst/>
              <a:uLnTx/>
              <a:uFillTx/>
              <a:latin typeface="Arial"/>
              <a:cs typeface="Arial"/>
            </a:endParaRP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endParaRPr kumimoji="0" lang="en-GB" sz="2400" b="0" i="0" u="none" strike="noStrike" kern="1200" cap="none" spc="0" normalizeH="0" baseline="0" noProof="0">
              <a:ln>
                <a:noFill/>
              </a:ln>
              <a:solidFill>
                <a:srgbClr val="6C6F70"/>
              </a:solidFill>
              <a:effectLst/>
              <a:uLnTx/>
              <a:uFillTx/>
              <a:latin typeface="Arial"/>
              <a:cs typeface="Arial"/>
            </a:endParaRP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endParaRPr kumimoji="0" lang="en-GB" sz="2400" b="0" i="0" u="none" strike="noStrike" kern="1200" cap="none" spc="0" normalizeH="0" baseline="0" noProof="0">
              <a:ln>
                <a:noFill/>
              </a:ln>
              <a:solidFill>
                <a:srgbClr val="6C6F70"/>
              </a:solidFill>
              <a:effectLst/>
              <a:uLnTx/>
              <a:uFillTx/>
              <a:latin typeface="Arial"/>
              <a:cs typeface="Arial"/>
            </a:endParaRP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endParaRPr kumimoji="0" lang="en-GB" sz="2400" b="0" i="0" u="none" strike="noStrike" kern="1200" cap="none" spc="0" normalizeH="0" baseline="0" noProof="0" dirty="0">
              <a:ln>
                <a:noFill/>
              </a:ln>
              <a:solidFill>
                <a:srgbClr val="6C6F70"/>
              </a:solidFill>
              <a:effectLst/>
              <a:uLnTx/>
              <a:uFillTx/>
              <a:latin typeface="Arial"/>
              <a:cs typeface="Arial"/>
            </a:endParaRPr>
          </a:p>
        </p:txBody>
      </p:sp>
    </p:spTree>
    <p:extLst>
      <p:ext uri="{BB962C8B-B14F-4D97-AF65-F5344CB8AC3E}">
        <p14:creationId xmlns:p14="http://schemas.microsoft.com/office/powerpoint/2010/main" val="14648698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BE4F32E-FB92-8942-9300-E329FCBCCCB1}"/>
              </a:ext>
            </a:extLst>
          </p:cNvPr>
          <p:cNvSpPr txBox="1">
            <a:spLocks/>
          </p:cNvSpPr>
          <p:nvPr/>
        </p:nvSpPr>
        <p:spPr>
          <a:xfrm>
            <a:off x="457200" y="246063"/>
            <a:ext cx="8483040" cy="1143000"/>
          </a:xfrm>
        </p:spPr>
        <p:txBody>
          <a:bodyPr>
            <a:normAutofit/>
          </a:bodyPr>
          <a:lstStyle>
            <a:lvl1pPr algn="l" defTabSz="914400" rtl="0" eaLnBrk="1" latinLnBrk="0" hangingPunct="1">
              <a:lnSpc>
                <a:spcPct val="90000"/>
              </a:lnSpc>
              <a:spcBef>
                <a:spcPct val="0"/>
              </a:spcBef>
              <a:buNone/>
              <a:defRPr sz="2800" b="1" i="0" kern="1200">
                <a:solidFill>
                  <a:srgbClr val="11A2C4"/>
                </a:solidFill>
                <a:latin typeface="Arial Bold"/>
                <a:ea typeface="Sharp Sans No1 Extrabold" pitchFamily="50" charset="0"/>
                <a:cs typeface="Arial Bold"/>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800" b="1" i="0" u="none" strike="noStrike" kern="1200" cap="none" spc="0" normalizeH="0" baseline="0" noProof="0">
                <a:ln>
                  <a:noFill/>
                </a:ln>
                <a:solidFill>
                  <a:srgbClr val="333333"/>
                </a:solidFill>
                <a:effectLst/>
                <a:uLnTx/>
                <a:uFillTx/>
                <a:latin typeface="Arial" panose="020B0604020202020204" pitchFamily="34" charset="0"/>
                <a:cs typeface="Arial" panose="020B0604020202020204" pitchFamily="34" charset="0"/>
              </a:rPr>
              <a:t>Avoid asking the reader questions</a:t>
            </a:r>
            <a:endParaRPr kumimoji="0" lang="en-GB" sz="2800" b="1" i="0" u="none" strike="noStrike" kern="1200" cap="none" spc="0" normalizeH="0" baseline="0" noProof="0" dirty="0">
              <a:ln>
                <a:noFill/>
              </a:ln>
              <a:solidFill>
                <a:srgbClr val="11A2C4"/>
              </a:solidFill>
              <a:effectLst/>
              <a:uLnTx/>
              <a:uFillTx/>
              <a:latin typeface="Arial Bold"/>
            </a:endParaRPr>
          </a:p>
        </p:txBody>
      </p:sp>
      <p:sp>
        <p:nvSpPr>
          <p:cNvPr id="5" name="Content Placeholder 2">
            <a:extLst>
              <a:ext uri="{FF2B5EF4-FFF2-40B4-BE49-F238E27FC236}">
                <a16:creationId xmlns:a16="http://schemas.microsoft.com/office/drawing/2014/main" id="{7C52E16E-633F-1B4C-A954-F1F976889162}"/>
              </a:ext>
            </a:extLst>
          </p:cNvPr>
          <p:cNvSpPr txBox="1">
            <a:spLocks/>
          </p:cNvSpPr>
          <p:nvPr/>
        </p:nvSpPr>
        <p:spPr>
          <a:xfrm>
            <a:off x="457200" y="1500184"/>
            <a:ext cx="10610850" cy="4972050"/>
          </a:xfrm>
        </p:spPr>
        <p:txBody>
          <a:bodyPr/>
          <a:lstStyle>
            <a:lvl1pPr marL="228600" indent="-228600" algn="l" defTabSz="914400" rtl="0" eaLnBrk="1" latinLnBrk="0" hangingPunct="1">
              <a:lnSpc>
                <a:spcPct val="90000"/>
              </a:lnSpc>
              <a:spcBef>
                <a:spcPts val="1000"/>
              </a:spcBef>
              <a:buClr>
                <a:srgbClr val="11A2C4"/>
              </a:buClr>
              <a:buFont typeface="Arial" panose="020B0604020202020204" pitchFamily="34" charset="0"/>
              <a:buChar char="•"/>
              <a:defRPr sz="2400" b="0" i="0" kern="1200">
                <a:solidFill>
                  <a:srgbClr val="6C6F70"/>
                </a:solidFill>
                <a:latin typeface="Arial"/>
                <a:ea typeface="Sharp Sans No1 Semibold" pitchFamily="50" charset="0"/>
                <a:cs typeface="Arial"/>
              </a:defRPr>
            </a:lvl1pPr>
            <a:lvl2pPr marL="685800" indent="-228600" algn="l" defTabSz="914400" rtl="0" eaLnBrk="1" latinLnBrk="0" hangingPunct="1">
              <a:lnSpc>
                <a:spcPct val="90000"/>
              </a:lnSpc>
              <a:spcBef>
                <a:spcPts val="500"/>
              </a:spcBef>
              <a:buClr>
                <a:srgbClr val="11A2C4"/>
              </a:buClr>
              <a:buFont typeface="Arial" panose="020B0604020202020204" pitchFamily="34" charset="0"/>
              <a:buChar char="•"/>
              <a:defRPr sz="2000" b="0" i="0" kern="1200">
                <a:solidFill>
                  <a:srgbClr val="6C6F70"/>
                </a:solidFill>
                <a:latin typeface="Arial"/>
                <a:ea typeface="Sharp Sans No1 Book" pitchFamily="50" charset="0"/>
                <a:cs typeface="Arial"/>
              </a:defRPr>
            </a:lvl2pPr>
            <a:lvl3pPr marL="11430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3pPr>
            <a:lvl4pPr marL="16002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4pPr>
            <a:lvl5pPr marL="2057400" indent="-228600" algn="l" defTabSz="914400" rtl="0" eaLnBrk="1" latinLnBrk="0" hangingPunct="1">
              <a:lnSpc>
                <a:spcPct val="90000"/>
              </a:lnSpc>
              <a:spcBef>
                <a:spcPts val="500"/>
              </a:spcBef>
              <a:buClr>
                <a:srgbClr val="11A2C4"/>
              </a:buClr>
              <a:buFont typeface="Arial" panose="020B0604020202020204" pitchFamily="34" charset="0"/>
              <a:buChar char="•"/>
              <a:defRPr sz="1600" b="0" i="0" kern="1200">
                <a:solidFill>
                  <a:srgbClr val="6C6F70"/>
                </a:solidFill>
                <a:latin typeface="Arial"/>
                <a:ea typeface="Sharp Sans No1 Book" pitchFamily="50" charset="0"/>
                <a:cs typeface="Arial"/>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r>
              <a:rPr kumimoji="0" lang="en-GB" sz="2400" b="0" i="0" u="none" strike="noStrike" kern="1200" cap="none" spc="0" normalizeH="0" baseline="0" noProof="0" dirty="0">
                <a:ln>
                  <a:noFill/>
                </a:ln>
                <a:solidFill>
                  <a:srgbClr val="6C6F70"/>
                </a:solidFill>
                <a:effectLst/>
                <a:uLnTx/>
                <a:uFillTx/>
                <a:latin typeface="Arial"/>
                <a:cs typeface="Arial"/>
              </a:rPr>
              <a:t>… what is … ?</a:t>
            </a: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r>
              <a:rPr kumimoji="0" lang="en-GB" sz="2400" b="0" i="0" u="none" strike="noStrike" kern="1200" cap="none" spc="0" normalizeH="0" baseline="0" noProof="0" dirty="0">
                <a:ln>
                  <a:noFill/>
                </a:ln>
                <a:solidFill>
                  <a:srgbClr val="6C6F70"/>
                </a:solidFill>
                <a:effectLst/>
                <a:uLnTx/>
                <a:uFillTx/>
                <a:latin typeface="Arial"/>
                <a:cs typeface="Arial"/>
              </a:rPr>
              <a:t>… is it …?</a:t>
            </a: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endParaRPr kumimoji="0" lang="en-GB" sz="2400" b="0" i="0" u="none" strike="noStrike" kern="1200" cap="none" spc="0" normalizeH="0" baseline="0" noProof="0" dirty="0">
              <a:ln>
                <a:noFill/>
              </a:ln>
              <a:solidFill>
                <a:srgbClr val="6C6F70"/>
              </a:solidFill>
              <a:effectLst/>
              <a:uLnTx/>
              <a:uFillTx/>
              <a:latin typeface="Arial"/>
              <a:cs typeface="Arial"/>
            </a:endParaRP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endParaRPr kumimoji="0" lang="en-GB" sz="2400" b="0" i="0" u="none" strike="noStrike" kern="1200" cap="none" spc="0" normalizeH="0" baseline="0" noProof="0" dirty="0">
              <a:ln>
                <a:noFill/>
              </a:ln>
              <a:solidFill>
                <a:srgbClr val="6C6F70"/>
              </a:solidFill>
              <a:effectLst/>
              <a:uLnTx/>
              <a:uFillTx/>
              <a:latin typeface="Arial"/>
              <a:cs typeface="Arial"/>
            </a:endParaRP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endParaRPr kumimoji="0" lang="en-GB" sz="2400" b="0" i="0" u="none" strike="noStrike" kern="1200" cap="none" spc="0" normalizeH="0" baseline="0" noProof="0" dirty="0">
              <a:ln>
                <a:noFill/>
              </a:ln>
              <a:solidFill>
                <a:srgbClr val="6C6F70"/>
              </a:solidFill>
              <a:effectLst/>
              <a:uLnTx/>
              <a:uFillTx/>
              <a:latin typeface="Arial"/>
              <a:cs typeface="Arial"/>
            </a:endParaRP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endParaRPr kumimoji="0" lang="en-GB" sz="2400" b="0" i="0" u="none" strike="noStrike" kern="1200" cap="none" spc="0" normalizeH="0" baseline="0" noProof="0" dirty="0">
              <a:ln>
                <a:noFill/>
              </a:ln>
              <a:solidFill>
                <a:srgbClr val="6C6F70"/>
              </a:solidFill>
              <a:effectLst/>
              <a:uLnTx/>
              <a:uFillTx/>
              <a:latin typeface="Arial"/>
              <a:cs typeface="Arial"/>
            </a:endParaRPr>
          </a:p>
          <a:p>
            <a:pPr marL="228600" marR="0" lvl="0" indent="-228600" algn="l" defTabSz="914400" rtl="0" eaLnBrk="1" fontAlgn="auto" latinLnBrk="0" hangingPunct="1">
              <a:lnSpc>
                <a:spcPct val="150000"/>
              </a:lnSpc>
              <a:spcBef>
                <a:spcPts val="1000"/>
              </a:spcBef>
              <a:spcAft>
                <a:spcPts val="0"/>
              </a:spcAft>
              <a:buClr>
                <a:srgbClr val="11A2C4"/>
              </a:buClr>
              <a:buSzTx/>
              <a:buFont typeface="Arial" panose="020B0604020202020204" pitchFamily="34" charset="0"/>
              <a:buChar char="•"/>
              <a:tabLst/>
              <a:defRPr/>
            </a:pPr>
            <a:endParaRPr kumimoji="0" lang="en-GB" sz="2400" b="0" i="0" u="none" strike="noStrike" kern="1200" cap="none" spc="0" normalizeH="0" baseline="0" noProof="0" dirty="0">
              <a:ln>
                <a:noFill/>
              </a:ln>
              <a:solidFill>
                <a:srgbClr val="6C6F70"/>
              </a:solidFill>
              <a:effectLst/>
              <a:uLnTx/>
              <a:uFillTx/>
              <a:latin typeface="Arial"/>
              <a:cs typeface="Arial"/>
            </a:endParaRPr>
          </a:p>
        </p:txBody>
      </p:sp>
    </p:spTree>
    <p:extLst>
      <p:ext uri="{BB962C8B-B14F-4D97-AF65-F5344CB8AC3E}">
        <p14:creationId xmlns:p14="http://schemas.microsoft.com/office/powerpoint/2010/main" val="4786734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A3FF0-B2C7-4841-86F6-F8A5BE73B340}"/>
              </a:ext>
            </a:extLst>
          </p:cNvPr>
          <p:cNvSpPr>
            <a:spLocks noGrp="1"/>
          </p:cNvSpPr>
          <p:nvPr>
            <p:ph type="title"/>
          </p:nvPr>
        </p:nvSpPr>
        <p:spPr/>
        <p:txBody>
          <a:bodyPr/>
          <a:lstStyle/>
          <a:p>
            <a:r>
              <a:rPr lang="en-US" dirty="0"/>
              <a:t>Reading &amp; Referencing </a:t>
            </a:r>
          </a:p>
        </p:txBody>
      </p:sp>
      <p:sp>
        <p:nvSpPr>
          <p:cNvPr id="4" name="Content Placeholder 2">
            <a:extLst>
              <a:ext uri="{FF2B5EF4-FFF2-40B4-BE49-F238E27FC236}">
                <a16:creationId xmlns:a16="http://schemas.microsoft.com/office/drawing/2014/main" id="{E29848FC-4797-B347-B413-23B470000100}"/>
              </a:ext>
            </a:extLst>
          </p:cNvPr>
          <p:cNvSpPr>
            <a:spLocks noGrp="1"/>
          </p:cNvSpPr>
          <p:nvPr>
            <p:ph idx="1"/>
          </p:nvPr>
        </p:nvSpPr>
        <p:spPr>
          <a:xfrm>
            <a:off x="838200" y="1825625"/>
            <a:ext cx="10515600" cy="4667250"/>
          </a:xfrm>
        </p:spPr>
        <p:txBody>
          <a:bodyPr>
            <a:normAutofit fontScale="55000" lnSpcReduction="20000"/>
          </a:bodyPr>
          <a:lstStyle/>
          <a:p>
            <a:pPr marL="0" indent="0">
              <a:lnSpc>
                <a:spcPct val="107000"/>
              </a:lnSpc>
              <a:spcAft>
                <a:spcPts val="800"/>
              </a:spcAft>
              <a:buNone/>
            </a:pPr>
            <a:r>
              <a:rPr lang="en-GB" sz="3200" b="1" dirty="0">
                <a:latin typeface="Calibri" panose="020F0502020204030204" pitchFamily="34" charset="0"/>
                <a:ea typeface="Calibri" panose="020F0502020204030204" pitchFamily="34" charset="0"/>
                <a:cs typeface="Times New Roman" panose="02020603050405020304" pitchFamily="18" charset="0"/>
              </a:rPr>
              <a:t>References</a:t>
            </a:r>
            <a:endParaRPr lang="en-GB" sz="32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GB" dirty="0">
                <a:solidFill>
                  <a:srgbClr val="000000"/>
                </a:solidFill>
                <a:latin typeface="Arial" panose="020B0604020202020204" pitchFamily="34" charset="0"/>
                <a:ea typeface="Calibri" panose="020F0502020204030204" pitchFamily="34" charset="0"/>
                <a:cs typeface="Times New Roman" panose="02020603050405020304" pitchFamily="18" charset="0"/>
              </a:rPr>
              <a:t>BBC News. (2020). </a:t>
            </a:r>
            <a:r>
              <a:rPr lang="en-GB" i="1" dirty="0">
                <a:solidFill>
                  <a:srgbClr val="000000"/>
                </a:solidFill>
                <a:latin typeface="&amp;quot"/>
                <a:ea typeface="Calibri" panose="020F0502020204030204" pitchFamily="34" charset="0"/>
                <a:cs typeface="Times New Roman" panose="02020603050405020304" pitchFamily="18" charset="0"/>
              </a:rPr>
              <a:t>What is Huawei and how could it be a security threat?</a:t>
            </a:r>
            <a:r>
              <a:rPr lang="en-GB" dirty="0">
                <a:solidFill>
                  <a:srgbClr val="000000"/>
                </a:solidFill>
                <a:latin typeface="Arial" panose="020B0604020202020204" pitchFamily="34" charset="0"/>
                <a:ea typeface="Calibri" panose="020F0502020204030204" pitchFamily="34" charset="0"/>
                <a:cs typeface="Times New Roman" panose="02020603050405020304" pitchFamily="18" charset="0"/>
              </a:rPr>
              <a:t> [online] Available at: https://</a:t>
            </a:r>
            <a:r>
              <a:rPr lang="en-GB" dirty="0" err="1">
                <a:solidFill>
                  <a:srgbClr val="000000"/>
                </a:solidFill>
                <a:latin typeface="Arial" panose="020B0604020202020204" pitchFamily="34" charset="0"/>
                <a:ea typeface="Calibri" panose="020F0502020204030204" pitchFamily="34" charset="0"/>
                <a:cs typeface="Times New Roman" panose="02020603050405020304" pitchFamily="18" charset="0"/>
              </a:rPr>
              <a:t>www.</a:t>
            </a:r>
            <a:r>
              <a:rPr lang="en-GB" dirty="0" err="1">
                <a:solidFill>
                  <a:srgbClr val="000000"/>
                </a:solidFill>
                <a:highlight>
                  <a:srgbClr val="FFFF00"/>
                </a:highlight>
                <a:latin typeface="Arial" panose="020B0604020202020204" pitchFamily="34" charset="0"/>
                <a:ea typeface="Calibri" panose="020F0502020204030204" pitchFamily="34" charset="0"/>
                <a:cs typeface="Times New Roman" panose="02020603050405020304" pitchFamily="18" charset="0"/>
              </a:rPr>
              <a:t>bbc</a:t>
            </a:r>
            <a:r>
              <a:rPr lang="en-GB" dirty="0" err="1">
                <a:solidFill>
                  <a:srgbClr val="000000"/>
                </a:solidFill>
                <a:latin typeface="Arial" panose="020B0604020202020204" pitchFamily="34" charset="0"/>
                <a:ea typeface="Calibri" panose="020F0502020204030204" pitchFamily="34" charset="0"/>
                <a:cs typeface="Times New Roman" panose="02020603050405020304" pitchFamily="18" charset="0"/>
              </a:rPr>
              <a:t>.co.uk</a:t>
            </a:r>
            <a:r>
              <a:rPr lang="en-GB" dirty="0">
                <a:solidFill>
                  <a:srgbClr val="000000"/>
                </a:solidFill>
                <a:latin typeface="Arial" panose="020B0604020202020204" pitchFamily="34" charset="0"/>
                <a:ea typeface="Calibri" panose="020F0502020204030204" pitchFamily="34" charset="0"/>
                <a:cs typeface="Times New Roman" panose="02020603050405020304" pitchFamily="18" charset="0"/>
              </a:rPr>
              <a:t>/news/newsbeat-47041341 [Accessed 19 Feb. 2020].</a:t>
            </a:r>
            <a:endParaRPr lang="en-GB" sz="32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GB" dirty="0" err="1">
                <a:solidFill>
                  <a:srgbClr val="000000"/>
                </a:solidFill>
                <a:latin typeface="Arial" panose="020B0604020202020204" pitchFamily="34" charset="0"/>
                <a:ea typeface="Calibri" panose="020F0502020204030204" pitchFamily="34" charset="0"/>
                <a:cs typeface="Times New Roman" panose="02020603050405020304" pitchFamily="18" charset="0"/>
              </a:rPr>
              <a:t>Theregister.co.uk</a:t>
            </a:r>
            <a:r>
              <a:rPr lang="en-GB" dirty="0">
                <a:solidFill>
                  <a:srgbClr val="000000"/>
                </a:solidFill>
                <a:latin typeface="Arial" panose="020B0604020202020204" pitchFamily="34" charset="0"/>
                <a:ea typeface="Calibri" panose="020F0502020204030204" pitchFamily="34" charset="0"/>
                <a:cs typeface="Times New Roman" panose="02020603050405020304" pitchFamily="18" charset="0"/>
              </a:rPr>
              <a:t>. (2020). </a:t>
            </a:r>
            <a:r>
              <a:rPr lang="en-GB" i="1" dirty="0">
                <a:solidFill>
                  <a:srgbClr val="000000"/>
                </a:solidFill>
                <a:latin typeface="&amp;quot"/>
                <a:ea typeface="Calibri" panose="020F0502020204030204" pitchFamily="34" charset="0"/>
                <a:cs typeface="Times New Roman" panose="02020603050405020304" pitchFamily="18" charset="0"/>
              </a:rPr>
              <a:t>There are already Chinese components in your pocket – so why fret about 5G gear?</a:t>
            </a:r>
            <a:r>
              <a:rPr lang="en-GB" dirty="0">
                <a:solidFill>
                  <a:srgbClr val="000000"/>
                </a:solidFill>
                <a:latin typeface="Arial" panose="020B0604020202020204" pitchFamily="34" charset="0"/>
                <a:ea typeface="Calibri" panose="020F0502020204030204" pitchFamily="34" charset="0"/>
                <a:cs typeface="Times New Roman" panose="02020603050405020304" pitchFamily="18" charset="0"/>
              </a:rPr>
              <a:t>. [online] Available at: https://</a:t>
            </a:r>
            <a:r>
              <a:rPr lang="en-GB" dirty="0" err="1">
                <a:solidFill>
                  <a:srgbClr val="000000"/>
                </a:solidFill>
                <a:latin typeface="Arial" panose="020B0604020202020204" pitchFamily="34" charset="0"/>
                <a:ea typeface="Calibri" panose="020F0502020204030204" pitchFamily="34" charset="0"/>
                <a:cs typeface="Times New Roman" panose="02020603050405020304" pitchFamily="18" charset="0"/>
              </a:rPr>
              <a:t>www.</a:t>
            </a:r>
            <a:r>
              <a:rPr lang="en-GB" dirty="0" err="1">
                <a:solidFill>
                  <a:srgbClr val="000000"/>
                </a:solidFill>
                <a:highlight>
                  <a:srgbClr val="FFFF00"/>
                </a:highlight>
                <a:latin typeface="Arial" panose="020B0604020202020204" pitchFamily="34" charset="0"/>
                <a:ea typeface="Calibri" panose="020F0502020204030204" pitchFamily="34" charset="0"/>
                <a:cs typeface="Times New Roman" panose="02020603050405020304" pitchFamily="18" charset="0"/>
              </a:rPr>
              <a:t>theregister</a:t>
            </a:r>
            <a:r>
              <a:rPr lang="en-GB" dirty="0" err="1">
                <a:solidFill>
                  <a:srgbClr val="000000"/>
                </a:solidFill>
                <a:latin typeface="Arial" panose="020B0604020202020204" pitchFamily="34" charset="0"/>
                <a:ea typeface="Calibri" panose="020F0502020204030204" pitchFamily="34" charset="0"/>
                <a:cs typeface="Times New Roman" panose="02020603050405020304" pitchFamily="18" charset="0"/>
              </a:rPr>
              <a:t>.co.uk</a:t>
            </a:r>
            <a:r>
              <a:rPr lang="en-GB" dirty="0">
                <a:solidFill>
                  <a:srgbClr val="000000"/>
                </a:solidFill>
                <a:latin typeface="Arial" panose="020B0604020202020204" pitchFamily="34" charset="0"/>
                <a:ea typeface="Calibri" panose="020F0502020204030204" pitchFamily="34" charset="0"/>
                <a:cs typeface="Times New Roman" panose="02020603050405020304" pitchFamily="18" charset="0"/>
              </a:rPr>
              <a:t>/2020/01/30/engineering_an_end_to_5g_china_crisis/ [Accessed 19 Feb. 2020].</a:t>
            </a:r>
            <a:endParaRPr lang="en-GB" sz="32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GB" dirty="0">
                <a:solidFill>
                  <a:srgbClr val="000000"/>
                </a:solidFill>
                <a:highlight>
                  <a:srgbClr val="FFFF00"/>
                </a:highlight>
                <a:latin typeface="Arial" panose="020B0604020202020204" pitchFamily="34" charset="0"/>
                <a:ea typeface="Calibri" panose="020F0502020204030204" pitchFamily="34" charset="0"/>
                <a:cs typeface="Times New Roman" panose="02020603050405020304" pitchFamily="18" charset="0"/>
              </a:rPr>
              <a:t>BT Intranet</a:t>
            </a:r>
            <a:r>
              <a:rPr lang="en-GB" dirty="0">
                <a:solidFill>
                  <a:srgbClr val="000000"/>
                </a:solidFill>
                <a:latin typeface="Arial" panose="020B0604020202020204" pitchFamily="34" charset="0"/>
                <a:ea typeface="Calibri" panose="020F0502020204030204" pitchFamily="34" charset="0"/>
                <a:cs typeface="Times New Roman" panose="02020603050405020304" pitchFamily="18" charset="0"/>
              </a:rPr>
              <a:t>. (2020) Huawei Announcement [online]</a:t>
            </a:r>
            <a:endParaRPr lang="en-GB" sz="32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GB" dirty="0">
                <a:solidFill>
                  <a:srgbClr val="000000"/>
                </a:solidFill>
                <a:latin typeface="Arial" panose="020B0604020202020204" pitchFamily="34" charset="0"/>
                <a:ea typeface="Calibri" panose="020F0502020204030204" pitchFamily="34" charset="0"/>
                <a:cs typeface="Times New Roman" panose="02020603050405020304" pitchFamily="18" charset="0"/>
              </a:rPr>
              <a:t>Inside Out Security. (2020). </a:t>
            </a:r>
            <a:r>
              <a:rPr lang="en-GB" i="1" dirty="0">
                <a:solidFill>
                  <a:srgbClr val="000000"/>
                </a:solidFill>
                <a:latin typeface="&amp;quot"/>
                <a:ea typeface="Calibri" panose="020F0502020204030204" pitchFamily="34" charset="0"/>
                <a:cs typeface="Times New Roman" panose="02020603050405020304" pitchFamily="18" charset="0"/>
              </a:rPr>
              <a:t>110 Must-Know Cybersecurity Statistics for 2020 | Varonis</a:t>
            </a:r>
            <a:r>
              <a:rPr lang="en-GB" dirty="0">
                <a:solidFill>
                  <a:srgbClr val="000000"/>
                </a:solidFill>
                <a:latin typeface="Arial" panose="020B0604020202020204" pitchFamily="34" charset="0"/>
                <a:ea typeface="Calibri" panose="020F0502020204030204" pitchFamily="34" charset="0"/>
                <a:cs typeface="Times New Roman" panose="02020603050405020304" pitchFamily="18" charset="0"/>
              </a:rPr>
              <a:t>. [online] Available at: https://</a:t>
            </a:r>
            <a:r>
              <a:rPr lang="en-GB" dirty="0" err="1">
                <a:solidFill>
                  <a:srgbClr val="000000"/>
                </a:solidFill>
                <a:latin typeface="Arial" panose="020B0604020202020204" pitchFamily="34" charset="0"/>
                <a:ea typeface="Calibri" panose="020F0502020204030204" pitchFamily="34" charset="0"/>
                <a:cs typeface="Times New Roman" panose="02020603050405020304" pitchFamily="18" charset="0"/>
              </a:rPr>
              <a:t>www.varonis.com</a:t>
            </a:r>
            <a:r>
              <a:rPr lang="en-GB" dirty="0">
                <a:solidFill>
                  <a:srgbClr val="000000"/>
                </a:solidFill>
                <a:latin typeface="Arial" panose="020B0604020202020204" pitchFamily="34" charset="0"/>
                <a:ea typeface="Calibri" panose="020F0502020204030204" pitchFamily="34" charset="0"/>
                <a:cs typeface="Times New Roman" panose="02020603050405020304" pitchFamily="18" charset="0"/>
              </a:rPr>
              <a:t>/</a:t>
            </a:r>
            <a:r>
              <a:rPr lang="en-GB" dirty="0">
                <a:solidFill>
                  <a:srgbClr val="000000"/>
                </a:solidFill>
                <a:highlight>
                  <a:srgbClr val="FFFF00"/>
                </a:highlight>
                <a:latin typeface="Arial" panose="020B0604020202020204" pitchFamily="34" charset="0"/>
                <a:ea typeface="Calibri" panose="020F0502020204030204" pitchFamily="34" charset="0"/>
                <a:cs typeface="Times New Roman" panose="02020603050405020304" pitchFamily="18" charset="0"/>
              </a:rPr>
              <a:t>blog</a:t>
            </a:r>
            <a:r>
              <a:rPr lang="en-GB" dirty="0">
                <a:solidFill>
                  <a:srgbClr val="000000"/>
                </a:solidFill>
                <a:latin typeface="Arial" panose="020B0604020202020204" pitchFamily="34" charset="0"/>
                <a:ea typeface="Calibri" panose="020F0502020204030204" pitchFamily="34" charset="0"/>
                <a:cs typeface="Times New Roman" panose="02020603050405020304" pitchFamily="18" charset="0"/>
              </a:rPr>
              <a:t>/cybersecurity-statistics/ [Accessed 19 Feb. 2020].</a:t>
            </a:r>
            <a:endParaRPr lang="en-GB" sz="32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GB" dirty="0">
                <a:solidFill>
                  <a:srgbClr val="000000"/>
                </a:solidFill>
                <a:latin typeface="Arial" panose="020B0604020202020204" pitchFamily="34" charset="0"/>
                <a:ea typeface="Calibri" panose="020F0502020204030204" pitchFamily="34" charset="0"/>
                <a:cs typeface="Times New Roman" panose="02020603050405020304" pitchFamily="18" charset="0"/>
              </a:rPr>
              <a:t>Hosting Tribunal. (2020). </a:t>
            </a:r>
            <a:r>
              <a:rPr lang="en-GB" i="1" dirty="0">
                <a:solidFill>
                  <a:srgbClr val="000000"/>
                </a:solidFill>
                <a:latin typeface="Arial" panose="020B0604020202020204" pitchFamily="34" charset="0"/>
                <a:ea typeface="Calibri" panose="020F0502020204030204" pitchFamily="34" charset="0"/>
                <a:cs typeface="Times New Roman" panose="02020603050405020304" pitchFamily="18" charset="0"/>
              </a:rPr>
              <a:t>How Fast Is Technology Growing - Moore's Law Can't Keep Up</a:t>
            </a:r>
            <a:r>
              <a:rPr lang="en-GB" dirty="0">
                <a:solidFill>
                  <a:srgbClr val="000000"/>
                </a:solidFill>
                <a:latin typeface="Arial" panose="020B0604020202020204" pitchFamily="34" charset="0"/>
                <a:ea typeface="Calibri" panose="020F0502020204030204" pitchFamily="34" charset="0"/>
                <a:cs typeface="Times New Roman" panose="02020603050405020304" pitchFamily="18" charset="0"/>
              </a:rPr>
              <a:t>. [online] Available at: https://</a:t>
            </a:r>
            <a:r>
              <a:rPr lang="en-GB" dirty="0" err="1">
                <a:solidFill>
                  <a:srgbClr val="000000"/>
                </a:solidFill>
                <a:latin typeface="Arial" panose="020B0604020202020204" pitchFamily="34" charset="0"/>
                <a:ea typeface="Calibri" panose="020F0502020204030204" pitchFamily="34" charset="0"/>
                <a:cs typeface="Times New Roman" panose="02020603050405020304" pitchFamily="18" charset="0"/>
              </a:rPr>
              <a:t>hostingtribunal.com</a:t>
            </a:r>
            <a:r>
              <a:rPr lang="en-GB" dirty="0">
                <a:solidFill>
                  <a:srgbClr val="000000"/>
                </a:solidFill>
                <a:latin typeface="Arial" panose="020B0604020202020204" pitchFamily="34" charset="0"/>
                <a:ea typeface="Calibri" panose="020F0502020204030204" pitchFamily="34" charset="0"/>
                <a:cs typeface="Times New Roman" panose="02020603050405020304" pitchFamily="18" charset="0"/>
              </a:rPr>
              <a:t>/</a:t>
            </a:r>
            <a:r>
              <a:rPr lang="en-GB" dirty="0">
                <a:solidFill>
                  <a:srgbClr val="000000"/>
                </a:solidFill>
                <a:highlight>
                  <a:srgbClr val="FFFF00"/>
                </a:highlight>
                <a:latin typeface="Arial" panose="020B0604020202020204" pitchFamily="34" charset="0"/>
                <a:ea typeface="Calibri" panose="020F0502020204030204" pitchFamily="34" charset="0"/>
                <a:cs typeface="Times New Roman" panose="02020603050405020304" pitchFamily="18" charset="0"/>
              </a:rPr>
              <a:t>blog</a:t>
            </a:r>
            <a:r>
              <a:rPr lang="en-GB" dirty="0">
                <a:solidFill>
                  <a:srgbClr val="000000"/>
                </a:solidFill>
                <a:latin typeface="Arial" panose="020B0604020202020204" pitchFamily="34" charset="0"/>
                <a:ea typeface="Calibri" panose="020F0502020204030204" pitchFamily="34" charset="0"/>
                <a:cs typeface="Times New Roman" panose="02020603050405020304" pitchFamily="18" charset="0"/>
              </a:rPr>
              <a:t>/how-fast-is-technology-growing/ [Accessed 20 Feb. 2020].</a:t>
            </a:r>
            <a:endParaRPr lang="en-GB" sz="32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en-GB" dirty="0" err="1">
                <a:solidFill>
                  <a:srgbClr val="000000"/>
                </a:solidFill>
                <a:latin typeface="Arial" panose="020B0604020202020204" pitchFamily="34" charset="0"/>
                <a:ea typeface="Calibri" panose="020F0502020204030204" pitchFamily="34" charset="0"/>
                <a:cs typeface="Times New Roman" panose="02020603050405020304" pitchFamily="18" charset="0"/>
              </a:rPr>
              <a:t>Forbes.com</a:t>
            </a:r>
            <a:r>
              <a:rPr lang="en-GB" dirty="0">
                <a:solidFill>
                  <a:srgbClr val="000000"/>
                </a:solidFill>
                <a:latin typeface="Arial" panose="020B0604020202020204" pitchFamily="34" charset="0"/>
                <a:ea typeface="Calibri" panose="020F0502020204030204" pitchFamily="34" charset="0"/>
                <a:cs typeface="Times New Roman" panose="02020603050405020304" pitchFamily="18" charset="0"/>
              </a:rPr>
              <a:t>. (2020). </a:t>
            </a:r>
            <a:r>
              <a:rPr lang="en-GB" i="1" dirty="0">
                <a:solidFill>
                  <a:srgbClr val="000000"/>
                </a:solidFill>
                <a:latin typeface="Arial" panose="020B0604020202020204" pitchFamily="34" charset="0"/>
                <a:ea typeface="Calibri" panose="020F0502020204030204" pitchFamily="34" charset="0"/>
                <a:cs typeface="Times New Roman" panose="02020603050405020304" pitchFamily="18" charset="0"/>
              </a:rPr>
              <a:t>Huawei Security Scandal: Everything You Need to Know</a:t>
            </a:r>
            <a:r>
              <a:rPr lang="en-GB" dirty="0">
                <a:solidFill>
                  <a:srgbClr val="000000"/>
                </a:solidFill>
                <a:latin typeface="Arial" panose="020B0604020202020204" pitchFamily="34" charset="0"/>
                <a:ea typeface="Calibri" panose="020F0502020204030204" pitchFamily="34" charset="0"/>
                <a:cs typeface="Times New Roman" panose="02020603050405020304" pitchFamily="18" charset="0"/>
              </a:rPr>
              <a:t>. [online] Available at: https://</a:t>
            </a:r>
            <a:r>
              <a:rPr lang="en-GB" dirty="0" err="1">
                <a:solidFill>
                  <a:srgbClr val="000000"/>
                </a:solidFill>
                <a:latin typeface="Arial" panose="020B0604020202020204" pitchFamily="34" charset="0"/>
                <a:ea typeface="Calibri" panose="020F0502020204030204" pitchFamily="34" charset="0"/>
                <a:cs typeface="Times New Roman" panose="02020603050405020304" pitchFamily="18" charset="0"/>
              </a:rPr>
              <a:t>www.</a:t>
            </a:r>
            <a:r>
              <a:rPr lang="en-GB" dirty="0" err="1">
                <a:solidFill>
                  <a:srgbClr val="000000"/>
                </a:solidFill>
                <a:highlight>
                  <a:srgbClr val="FFFF00"/>
                </a:highlight>
                <a:latin typeface="Arial" panose="020B0604020202020204" pitchFamily="34" charset="0"/>
                <a:ea typeface="Calibri" panose="020F0502020204030204" pitchFamily="34" charset="0"/>
                <a:cs typeface="Times New Roman" panose="02020603050405020304" pitchFamily="18" charset="0"/>
              </a:rPr>
              <a:t>forbes</a:t>
            </a:r>
            <a:r>
              <a:rPr lang="en-GB" dirty="0" err="1">
                <a:solidFill>
                  <a:srgbClr val="000000"/>
                </a:solidFill>
                <a:latin typeface="Arial" panose="020B0604020202020204" pitchFamily="34" charset="0"/>
                <a:ea typeface="Calibri" panose="020F0502020204030204" pitchFamily="34" charset="0"/>
                <a:cs typeface="Times New Roman" panose="02020603050405020304" pitchFamily="18" charset="0"/>
              </a:rPr>
              <a:t>.com</a:t>
            </a:r>
            <a:r>
              <a:rPr lang="en-GB" dirty="0">
                <a:solidFill>
                  <a:srgbClr val="000000"/>
                </a:solidFill>
                <a:latin typeface="Arial" panose="020B0604020202020204" pitchFamily="34" charset="0"/>
                <a:ea typeface="Calibri" panose="020F0502020204030204" pitchFamily="34" charset="0"/>
                <a:cs typeface="Times New Roman" panose="02020603050405020304" pitchFamily="18" charset="0"/>
              </a:rPr>
              <a:t>/sites/</a:t>
            </a:r>
            <a:r>
              <a:rPr lang="en-GB" dirty="0" err="1">
                <a:solidFill>
                  <a:srgbClr val="000000"/>
                </a:solidFill>
                <a:latin typeface="Arial" panose="020B0604020202020204" pitchFamily="34" charset="0"/>
                <a:ea typeface="Calibri" panose="020F0502020204030204" pitchFamily="34" charset="0"/>
                <a:cs typeface="Times New Roman" panose="02020603050405020304" pitchFamily="18" charset="0"/>
              </a:rPr>
              <a:t>kateoflahertyuk</a:t>
            </a:r>
            <a:r>
              <a:rPr lang="en-GB" dirty="0">
                <a:solidFill>
                  <a:srgbClr val="000000"/>
                </a:solidFill>
                <a:latin typeface="Arial" panose="020B0604020202020204" pitchFamily="34" charset="0"/>
                <a:ea typeface="Calibri" panose="020F0502020204030204" pitchFamily="34" charset="0"/>
                <a:cs typeface="Times New Roman" panose="02020603050405020304" pitchFamily="18" charset="0"/>
              </a:rPr>
              <a:t>/2019/02/26/</a:t>
            </a:r>
            <a:r>
              <a:rPr lang="en-GB" dirty="0" err="1">
                <a:solidFill>
                  <a:srgbClr val="000000"/>
                </a:solidFill>
                <a:latin typeface="Arial" panose="020B0604020202020204" pitchFamily="34" charset="0"/>
                <a:ea typeface="Calibri" panose="020F0502020204030204" pitchFamily="34" charset="0"/>
                <a:cs typeface="Times New Roman" panose="02020603050405020304" pitchFamily="18" charset="0"/>
              </a:rPr>
              <a:t>huawei</a:t>
            </a:r>
            <a:r>
              <a:rPr lang="en-GB" dirty="0">
                <a:solidFill>
                  <a:srgbClr val="000000"/>
                </a:solidFill>
                <a:latin typeface="Arial" panose="020B0604020202020204" pitchFamily="34" charset="0"/>
                <a:ea typeface="Calibri" panose="020F0502020204030204" pitchFamily="34" charset="0"/>
                <a:cs typeface="Times New Roman" panose="02020603050405020304" pitchFamily="18" charset="0"/>
              </a:rPr>
              <a:t>-security-scandal-everything-you-need-to-know/#2654e59673a5 [Accessed 20 Feb. 2020].</a:t>
            </a:r>
            <a:endParaRPr lang="en-GB" sz="3200" dirty="0">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16561674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50E29DF-5B21-D740-A8DB-548694A851EA}"/>
              </a:ext>
            </a:extLst>
          </p:cNvPr>
          <p:cNvSpPr>
            <a:spLocks noGrp="1"/>
          </p:cNvSpPr>
          <p:nvPr>
            <p:ph idx="1"/>
          </p:nvPr>
        </p:nvSpPr>
        <p:spPr/>
        <p:txBody>
          <a:bodyPr>
            <a:normAutofit/>
          </a:bodyPr>
          <a:lstStyle/>
          <a:p>
            <a:pPr marL="0" indent="0" algn="ctr">
              <a:buNone/>
            </a:pPr>
            <a:r>
              <a:rPr lang="en-US" sz="9600" dirty="0"/>
              <a:t>Thank you </a:t>
            </a:r>
            <a:r>
              <a:rPr lang="en-US" sz="9600" dirty="0">
                <a:sym typeface="Wingdings" pitchFamily="2" charset="2"/>
              </a:rPr>
              <a:t></a:t>
            </a:r>
            <a:endParaRPr lang="en-US" sz="9600" dirty="0"/>
          </a:p>
        </p:txBody>
      </p:sp>
    </p:spTree>
    <p:extLst>
      <p:ext uri="{BB962C8B-B14F-4D97-AF65-F5344CB8AC3E}">
        <p14:creationId xmlns:p14="http://schemas.microsoft.com/office/powerpoint/2010/main" val="32275219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A3FF0-B2C7-4841-86F6-F8A5BE73B340}"/>
              </a:ext>
            </a:extLst>
          </p:cNvPr>
          <p:cNvSpPr>
            <a:spLocks noGrp="1"/>
          </p:cNvSpPr>
          <p:nvPr>
            <p:ph type="title"/>
          </p:nvPr>
        </p:nvSpPr>
        <p:spPr>
          <a:xfrm>
            <a:off x="438150" y="365125"/>
            <a:ext cx="10515600" cy="1325563"/>
          </a:xfrm>
        </p:spPr>
        <p:txBody>
          <a:bodyPr/>
          <a:lstStyle/>
          <a:p>
            <a:r>
              <a:rPr lang="en-US" dirty="0"/>
              <a:t>Reading &amp; Referencing:</a:t>
            </a:r>
            <a:br>
              <a:rPr lang="en-US" dirty="0"/>
            </a:br>
            <a:r>
              <a:rPr lang="en-US" dirty="0"/>
              <a:t>A Bad Example</a:t>
            </a:r>
          </a:p>
        </p:txBody>
      </p:sp>
      <p:sp>
        <p:nvSpPr>
          <p:cNvPr id="7" name="Content Placeholder 2">
            <a:extLst>
              <a:ext uri="{FF2B5EF4-FFF2-40B4-BE49-F238E27FC236}">
                <a16:creationId xmlns:a16="http://schemas.microsoft.com/office/drawing/2014/main" id="{AB5776AC-33EB-5A4C-A96C-4DED51D08769}"/>
              </a:ext>
            </a:extLst>
          </p:cNvPr>
          <p:cNvSpPr txBox="1">
            <a:spLocks/>
          </p:cNvSpPr>
          <p:nvPr/>
        </p:nvSpPr>
        <p:spPr>
          <a:xfrm>
            <a:off x="457200" y="1600200"/>
            <a:ext cx="10896600" cy="4706815"/>
          </a:xfrm>
          <a:prstGeom prst="rect">
            <a:avLst/>
          </a:prstGeom>
        </p:spPr>
        <p:txBody>
          <a:bodyPr>
            <a:normAutofit fontScale="55000" lnSpcReduction="20000"/>
          </a:bodyPr>
          <a:lstStyle>
            <a:lvl1pPr marL="0" indent="0" algn="l" defTabSz="914400" rtl="0" eaLnBrk="1" latinLnBrk="0" hangingPunct="1">
              <a:lnSpc>
                <a:spcPct val="90000"/>
              </a:lnSpc>
              <a:spcBef>
                <a:spcPts val="1000"/>
              </a:spcBef>
              <a:buClr>
                <a:srgbClr val="11A2C4"/>
              </a:buClr>
              <a:buFont typeface="Arial" panose="020B0604020202020204" pitchFamily="34" charset="0"/>
              <a:buNone/>
              <a:defRPr sz="2000" b="0" i="0" kern="1200">
                <a:solidFill>
                  <a:srgbClr val="6C6F70"/>
                </a:solidFill>
                <a:latin typeface="Arial"/>
                <a:ea typeface="Sharp Sans No1 Semibold" pitchFamily="50" charset="0"/>
                <a:cs typeface="Arial"/>
              </a:defRPr>
            </a:lvl1pPr>
            <a:lvl2pPr marL="685800" indent="-228600" algn="l" defTabSz="914400" rtl="0" eaLnBrk="1" latinLnBrk="0" hangingPunct="1">
              <a:lnSpc>
                <a:spcPct val="90000"/>
              </a:lnSpc>
              <a:spcBef>
                <a:spcPts val="500"/>
              </a:spcBef>
              <a:buClr>
                <a:srgbClr val="11A2C4"/>
              </a:buClr>
              <a:buFont typeface="Arial" panose="020B0604020202020204" pitchFamily="34" charset="0"/>
              <a:buChar char="•"/>
              <a:defRPr sz="2000" b="0" i="0" kern="1200">
                <a:solidFill>
                  <a:srgbClr val="6C6F70"/>
                </a:solidFill>
                <a:latin typeface="Arial"/>
                <a:ea typeface="Sharp Sans No1 Book" pitchFamily="50" charset="0"/>
                <a:cs typeface="Arial"/>
              </a:defRPr>
            </a:lvl2pPr>
            <a:lvl3pPr marL="11430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3pPr>
            <a:lvl4pPr marL="16002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4pPr>
            <a:lvl5pPr marL="2057400" indent="-228600" algn="l" defTabSz="914400" rtl="0" eaLnBrk="1" latinLnBrk="0" hangingPunct="1">
              <a:lnSpc>
                <a:spcPct val="90000"/>
              </a:lnSpc>
              <a:spcBef>
                <a:spcPts val="500"/>
              </a:spcBef>
              <a:buClr>
                <a:srgbClr val="11A2C4"/>
              </a:buClr>
              <a:buFont typeface="Arial" panose="020B0604020202020204" pitchFamily="34" charset="0"/>
              <a:buChar char="•"/>
              <a:defRPr sz="1800" b="0" i="0" kern="1200">
                <a:solidFill>
                  <a:srgbClr val="6C6F70"/>
                </a:solidFill>
                <a:latin typeface="Arial"/>
                <a:ea typeface="Sharp Sans No1 Book" pitchFamily="50" charset="0"/>
                <a:cs typeface="Arial"/>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7000"/>
              </a:lnSpc>
              <a:spcBef>
                <a:spcPts val="1000"/>
              </a:spcBef>
              <a:spcAft>
                <a:spcPts val="800"/>
              </a:spcAft>
              <a:buClr>
                <a:srgbClr val="11A2C4"/>
              </a:buClr>
              <a:buSzTx/>
              <a:buFont typeface="Arial" panose="020B0604020202020204" pitchFamily="34" charset="0"/>
              <a:buNone/>
              <a:tabLst/>
              <a:defRPr/>
            </a:pPr>
            <a:r>
              <a:rPr kumimoji="0" lang="en-GB" sz="3200" b="0" i="0" u="none" strike="noStrike" kern="1200" cap="none" spc="0" normalizeH="0" baseline="0" noProof="0" dirty="0">
                <a:ln>
                  <a:noFill/>
                </a:ln>
                <a:solidFill>
                  <a:srgbClr val="7B7C7E"/>
                </a:solidFill>
                <a:effectLst/>
                <a:uLnTx/>
                <a:uFillTx/>
                <a:latin typeface="Arial" panose="020B0604020202020204" pitchFamily="34" charset="0"/>
                <a:ea typeface="Calibri" panose="020F0502020204030204" pitchFamily="34" charset="0"/>
                <a:cs typeface="Times New Roman" panose="02020603050405020304" pitchFamily="18" charset="0"/>
              </a:rPr>
              <a:t>Hayes, P., Ford, K., (1995), “Turing Test Considered Harmful”, </a:t>
            </a:r>
            <a:r>
              <a:rPr kumimoji="0" lang="en-GB" sz="3200" b="0" i="0" u="none" strike="noStrike" kern="1200" cap="none" spc="0" normalizeH="0" baseline="0" noProof="0" dirty="0">
                <a:ln>
                  <a:noFill/>
                </a:ln>
                <a:solidFill>
                  <a:srgbClr val="7B7C7E"/>
                </a:solidFill>
                <a:effectLst/>
                <a:highlight>
                  <a:srgbClr val="FFFF00"/>
                </a:highlight>
                <a:uLnTx/>
                <a:uFillTx/>
                <a:latin typeface="Arial" panose="020B0604020202020204" pitchFamily="34" charset="0"/>
                <a:ea typeface="Calibri" panose="020F0502020204030204" pitchFamily="34" charset="0"/>
                <a:cs typeface="Times New Roman" panose="02020603050405020304" pitchFamily="18" charset="0"/>
              </a:rPr>
              <a:t>972-977</a:t>
            </a:r>
            <a:r>
              <a:rPr kumimoji="0" lang="en-GB" sz="3600" b="0" i="0" u="none" strike="noStrike" kern="1200" cap="none" spc="0" normalizeH="0" baseline="0" noProof="0" dirty="0">
                <a:ln>
                  <a:noFill/>
                </a:ln>
                <a:solidFill>
                  <a:srgbClr val="6C6F70"/>
                </a:solidFill>
                <a:effectLst/>
                <a:uLnTx/>
                <a:uFillTx/>
                <a:latin typeface="Calibri" panose="020F0502020204030204" pitchFamily="34" charset="0"/>
                <a:ea typeface="Calibri" panose="020F0502020204030204" pitchFamily="34" charset="0"/>
                <a:cs typeface="Times New Roman" panose="02020603050405020304" pitchFamily="18" charset="0"/>
              </a:rPr>
              <a:t> </a:t>
            </a:r>
          </a:p>
          <a:p>
            <a:pPr marL="0" marR="0" lvl="0" indent="0" algn="l" defTabSz="914400" rtl="0" eaLnBrk="1" fontAlgn="auto" latinLnBrk="0" hangingPunct="1">
              <a:lnSpc>
                <a:spcPct val="107000"/>
              </a:lnSpc>
              <a:spcBef>
                <a:spcPts val="1000"/>
              </a:spcBef>
              <a:spcAft>
                <a:spcPts val="800"/>
              </a:spcAft>
              <a:buClr>
                <a:srgbClr val="11A2C4"/>
              </a:buClr>
              <a:buSzTx/>
              <a:buFont typeface="Arial" panose="020B0604020202020204" pitchFamily="34" charset="0"/>
              <a:buNone/>
              <a:tabLst/>
              <a:defRPr/>
            </a:pPr>
            <a:r>
              <a:rPr kumimoji="0" lang="en-GB" sz="3200" b="0" i="1" u="none" strike="noStrike" kern="1200" cap="none" spc="0" normalizeH="0" baseline="0" noProof="0" dirty="0">
                <a:ln>
                  <a:noFill/>
                </a:ln>
                <a:solidFill>
                  <a:srgbClr val="7B7C7E"/>
                </a:solidFill>
                <a:effectLst/>
                <a:uLnTx/>
                <a:uFillTx/>
                <a:latin typeface="Arial" panose="020B0604020202020204" pitchFamily="34" charset="0"/>
                <a:ea typeface="Calibri" panose="020F0502020204030204" pitchFamily="34" charset="0"/>
                <a:cs typeface="Times New Roman" panose="02020603050405020304" pitchFamily="18" charset="0"/>
              </a:rPr>
              <a:t>Moor, James H. “An Analysis of the Turing Test.” Philosophical Studies: An International Journal for Philosophy in the Analytic Tradition, </a:t>
            </a:r>
            <a:r>
              <a:rPr kumimoji="0" lang="en-GB" sz="3200" b="0" i="1" u="none" strike="noStrike" kern="1200" cap="none" spc="0" normalizeH="0" baseline="0" noProof="0" dirty="0">
                <a:ln>
                  <a:noFill/>
                </a:ln>
                <a:solidFill>
                  <a:srgbClr val="7B7C7E"/>
                </a:solidFill>
                <a:effectLst/>
                <a:highlight>
                  <a:srgbClr val="FFFF00"/>
                </a:highlight>
                <a:uLnTx/>
                <a:uFillTx/>
                <a:latin typeface="Arial" panose="020B0604020202020204" pitchFamily="34" charset="0"/>
                <a:ea typeface="Calibri" panose="020F0502020204030204" pitchFamily="34" charset="0"/>
                <a:cs typeface="Times New Roman" panose="02020603050405020304" pitchFamily="18" charset="0"/>
              </a:rPr>
              <a:t>vol. 30, no. 4, 1976</a:t>
            </a:r>
            <a:r>
              <a:rPr kumimoji="0" lang="en-GB" sz="3200" b="0" i="1" u="none" strike="noStrike" kern="1200" cap="none" spc="0" normalizeH="0" baseline="0" noProof="0" dirty="0">
                <a:ln>
                  <a:noFill/>
                </a:ln>
                <a:solidFill>
                  <a:srgbClr val="7B7C7E"/>
                </a:solidFill>
                <a:effectLst/>
                <a:uLnTx/>
                <a:uFillTx/>
                <a:latin typeface="Arial" panose="020B0604020202020204" pitchFamily="34" charset="0"/>
                <a:ea typeface="Calibri" panose="020F0502020204030204" pitchFamily="34" charset="0"/>
                <a:cs typeface="Times New Roman" panose="02020603050405020304" pitchFamily="18" charset="0"/>
              </a:rPr>
              <a:t>, pp. 249–257. </a:t>
            </a:r>
            <a:r>
              <a:rPr kumimoji="0" lang="en-GB" sz="3200" b="0" i="1" u="none" strike="noStrike" kern="1200" cap="none" spc="0" normalizeH="0" baseline="0" noProof="0" dirty="0">
                <a:ln>
                  <a:noFill/>
                </a:ln>
                <a:solidFill>
                  <a:srgbClr val="7B7C7E"/>
                </a:solidFill>
                <a:effectLst/>
                <a:highlight>
                  <a:srgbClr val="FFFF00"/>
                </a:highlight>
                <a:uLnTx/>
                <a:uFillTx/>
                <a:latin typeface="Arial" panose="020B0604020202020204" pitchFamily="34" charset="0"/>
                <a:ea typeface="Calibri" panose="020F0502020204030204" pitchFamily="34" charset="0"/>
                <a:cs typeface="Times New Roman" panose="02020603050405020304" pitchFamily="18" charset="0"/>
              </a:rPr>
              <a:t>JSTOR, </a:t>
            </a:r>
            <a:r>
              <a:rPr kumimoji="0" lang="en-GB" sz="3200" b="0" i="1" u="sng" strike="noStrike" kern="1200" cap="none" spc="0" normalizeH="0" baseline="0" noProof="0" dirty="0">
                <a:ln>
                  <a:noFill/>
                </a:ln>
                <a:solidFill>
                  <a:srgbClr val="0563C1"/>
                </a:solidFill>
                <a:effectLst/>
                <a:highlight>
                  <a:srgbClr val="FFFF00"/>
                </a:highlight>
                <a:uLnTx/>
                <a:uFillTx/>
                <a:latin typeface="Arial" panose="020B0604020202020204" pitchFamily="34" charset="0"/>
                <a:ea typeface="Calibri" panose="020F0502020204030204" pitchFamily="34" charset="0"/>
                <a:cs typeface="Times New Roman" panose="02020603050405020304" pitchFamily="18" charset="0"/>
                <a:hlinkClick r:id="rId2">
                  <a:extLst>
                    <a:ext uri="{A12FA001-AC4F-418D-AE19-62706E023703}">
                      <ahyp:hlinkClr xmlns:ahyp="http://schemas.microsoft.com/office/drawing/2018/hyperlinkcolor" val="tx"/>
                    </a:ext>
                  </a:extLst>
                </a:hlinkClick>
              </a:rPr>
              <a:t>www.jstor.org/stable/4319091</a:t>
            </a:r>
            <a:r>
              <a:rPr kumimoji="0" lang="en-GB" sz="3200" b="0" i="1" u="none" strike="noStrike" kern="1200" cap="none" spc="0" normalizeH="0" baseline="0" noProof="0" dirty="0">
                <a:ln>
                  <a:noFill/>
                </a:ln>
                <a:solidFill>
                  <a:srgbClr val="7B7C7E"/>
                </a:solidFill>
                <a:effectLst/>
                <a:highlight>
                  <a:srgbClr val="FFFF00"/>
                </a:highlight>
                <a:uLnTx/>
                <a:uFillTx/>
                <a:latin typeface="Arial" panose="020B0604020202020204" pitchFamily="34" charset="0"/>
                <a:ea typeface="Calibri" panose="020F0502020204030204" pitchFamily="34" charset="0"/>
                <a:cs typeface="Times New Roman" panose="02020603050405020304" pitchFamily="18" charset="0"/>
              </a:rPr>
              <a:t>.</a:t>
            </a:r>
            <a:r>
              <a:rPr kumimoji="0" lang="en-GB" sz="3200" b="0" i="1" u="none" strike="noStrike" kern="1200" cap="none" spc="0" normalizeH="0" baseline="0" noProof="0" dirty="0">
                <a:ln>
                  <a:noFill/>
                </a:ln>
                <a:solidFill>
                  <a:srgbClr val="7B7C7E"/>
                </a:solidFill>
                <a:effectLst/>
                <a:uLnTx/>
                <a:uFillTx/>
                <a:latin typeface="Arial" panose="020B0604020202020204" pitchFamily="34" charset="0"/>
                <a:ea typeface="Calibri" panose="020F0502020204030204" pitchFamily="34" charset="0"/>
                <a:cs typeface="Times New Roman" panose="02020603050405020304" pitchFamily="18" charset="0"/>
              </a:rPr>
              <a:t> </a:t>
            </a:r>
            <a:endParaRPr kumimoji="0" lang="en-GB" sz="3600" b="0" i="0" u="none" strike="noStrike" kern="1200" cap="none" spc="0" normalizeH="0" baseline="0" noProof="0" dirty="0">
              <a:ln>
                <a:noFill/>
              </a:ln>
              <a:solidFill>
                <a:srgbClr val="6C6F70"/>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1000"/>
              </a:spcBef>
              <a:spcAft>
                <a:spcPts val="800"/>
              </a:spcAft>
              <a:buClr>
                <a:srgbClr val="11A2C4"/>
              </a:buClr>
              <a:buSzTx/>
              <a:buFont typeface="Arial" panose="020B0604020202020204" pitchFamily="34" charset="0"/>
              <a:buNone/>
              <a:tabLst/>
              <a:defRPr/>
            </a:pPr>
            <a:r>
              <a:rPr kumimoji="0" lang="en-GB" sz="3200" b="0" i="0" u="none" strike="noStrike" kern="1200" cap="none" spc="0" normalizeH="0" baseline="0" noProof="0" dirty="0">
                <a:ln>
                  <a:noFill/>
                </a:ln>
                <a:solidFill>
                  <a:srgbClr val="7B7C7E"/>
                </a:solidFill>
                <a:effectLst/>
                <a:uLnTx/>
                <a:uFillTx/>
                <a:latin typeface="Arial" panose="020B0604020202020204" pitchFamily="34" charset="0"/>
                <a:ea typeface="Calibri" panose="020F0502020204030204" pitchFamily="34" charset="0"/>
                <a:cs typeface="Times New Roman" panose="02020603050405020304" pitchFamily="18" charset="0"/>
              </a:rPr>
              <a:t>Hook, , L., Waters., R., Bradshaw, T., (2017) “Amazon pours resources into voice assistant Alexa”, </a:t>
            </a:r>
            <a:r>
              <a:rPr kumimoji="0" lang="en-GB" sz="3200" b="0" i="1" u="none" strike="noStrike" kern="1200" cap="none" spc="0" normalizeH="0" baseline="0" noProof="0" dirty="0">
                <a:ln>
                  <a:noFill/>
                </a:ln>
                <a:solidFill>
                  <a:srgbClr val="7B7C7E"/>
                </a:solidFill>
                <a:effectLst/>
                <a:uLnTx/>
                <a:uFillTx/>
                <a:latin typeface="Arial" panose="020B0604020202020204" pitchFamily="34" charset="0"/>
                <a:ea typeface="Calibri" panose="020F0502020204030204" pitchFamily="34" charset="0"/>
                <a:cs typeface="Times New Roman" panose="02020603050405020304" pitchFamily="18" charset="0"/>
              </a:rPr>
              <a:t>Financial Times, </a:t>
            </a:r>
            <a:r>
              <a:rPr kumimoji="0" lang="en-GB" sz="3200" b="0" i="0" u="none" strike="noStrike" kern="1200" cap="none" spc="0" normalizeH="0" baseline="0" noProof="0" dirty="0">
                <a:ln>
                  <a:noFill/>
                </a:ln>
                <a:solidFill>
                  <a:srgbClr val="7B7C7E"/>
                </a:solidFill>
                <a:effectLst/>
                <a:uLnTx/>
                <a:uFillTx/>
                <a:latin typeface="Arial" panose="020B0604020202020204" pitchFamily="34" charset="0"/>
                <a:ea typeface="Calibri" panose="020F0502020204030204" pitchFamily="34" charset="0"/>
                <a:cs typeface="Times New Roman" panose="02020603050405020304" pitchFamily="18" charset="0"/>
              </a:rPr>
              <a:t>Available at: </a:t>
            </a:r>
            <a:r>
              <a:rPr kumimoji="0" lang="en-GB" sz="3200" b="0" i="0" u="sng" strike="noStrike" kern="1200" cap="none" spc="0" normalizeH="0" baseline="0" noProof="0" dirty="0">
                <a:ln>
                  <a:noFill/>
                </a:ln>
                <a:solidFill>
                  <a:srgbClr val="0563C1"/>
                </a:solidFill>
                <a:effectLst/>
                <a:highlight>
                  <a:srgbClr val="FFFF00"/>
                </a:highlight>
                <a:uLnTx/>
                <a:uFillTx/>
                <a:latin typeface="Arial" panose="020B0604020202020204" pitchFamily="34" charset="0"/>
                <a:ea typeface="Calibri" panose="020F0502020204030204" pitchFamily="34" charset="0"/>
                <a:cs typeface="Times New Roman" panose="02020603050405020304" pitchFamily="18" charset="0"/>
                <a:hlinkClick r:id="rId3">
                  <a:extLst>
                    <a:ext uri="{A12FA001-AC4F-418D-AE19-62706E023703}">
                      <ahyp:hlinkClr xmlns:ahyp="http://schemas.microsoft.com/office/drawing/2018/hyperlinkcolor" val="tx"/>
                    </a:ext>
                  </a:extLst>
                </a:hlinkClick>
              </a:rPr>
              <a:t>https://search-proquest-com.uos.idm.oclc.org/docview/1868880360?accountid=17074&amp;pq-origsite=summon</a:t>
            </a:r>
            <a:r>
              <a:rPr kumimoji="0" lang="en-GB" sz="3200" b="0" i="0" u="none" strike="noStrike" kern="1200" cap="none" spc="0" normalizeH="0" baseline="0" noProof="0" dirty="0">
                <a:ln>
                  <a:noFill/>
                </a:ln>
                <a:solidFill>
                  <a:srgbClr val="7B7C7E"/>
                </a:solidFill>
                <a:effectLst/>
                <a:uLnTx/>
                <a:uFillTx/>
                <a:latin typeface="Arial" panose="020B0604020202020204" pitchFamily="34" charset="0"/>
                <a:ea typeface="Calibri" panose="020F0502020204030204" pitchFamily="34" charset="0"/>
                <a:cs typeface="Times New Roman" panose="02020603050405020304" pitchFamily="18" charset="0"/>
              </a:rPr>
              <a:t> </a:t>
            </a:r>
            <a:endParaRPr kumimoji="0" lang="en-GB" sz="3600" b="0" i="0" u="none" strike="noStrike" kern="1200" cap="none" spc="0" normalizeH="0" baseline="0" noProof="0" dirty="0">
              <a:ln>
                <a:noFill/>
              </a:ln>
              <a:solidFill>
                <a:srgbClr val="6C6F70"/>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1000"/>
              </a:spcBef>
              <a:spcAft>
                <a:spcPts val="800"/>
              </a:spcAft>
              <a:buClr>
                <a:srgbClr val="11A2C4"/>
              </a:buClr>
              <a:buSzTx/>
              <a:buFont typeface="Arial" panose="020B0604020202020204" pitchFamily="34" charset="0"/>
              <a:buNone/>
              <a:tabLst/>
              <a:defRPr/>
            </a:pPr>
            <a:r>
              <a:rPr kumimoji="0" lang="en-GB" sz="3200" b="0" i="0" u="none" strike="noStrike" kern="1200" cap="none" spc="0" normalizeH="0" baseline="0" noProof="0" dirty="0">
                <a:ln>
                  <a:noFill/>
                </a:ln>
                <a:solidFill>
                  <a:srgbClr val="7B7C7E"/>
                </a:solidFill>
                <a:effectLst/>
                <a:uLnTx/>
                <a:uFillTx/>
                <a:latin typeface="Arial" panose="020B0604020202020204" pitchFamily="34" charset="0"/>
                <a:ea typeface="Calibri" panose="020F0502020204030204" pitchFamily="34" charset="0"/>
                <a:cs typeface="Times New Roman" panose="02020603050405020304" pitchFamily="18" charset="0"/>
              </a:rPr>
              <a:t>French, R, M., (2000), “The Turing Test: The first 50 years”, </a:t>
            </a:r>
            <a:r>
              <a:rPr kumimoji="0" lang="en-GB" sz="3200" b="0" i="1" u="none" strike="noStrike" kern="1200" cap="none" spc="0" normalizeH="0" baseline="0" noProof="0" dirty="0">
                <a:ln>
                  <a:noFill/>
                </a:ln>
                <a:solidFill>
                  <a:srgbClr val="7B7C7E"/>
                </a:solidFill>
                <a:effectLst/>
                <a:uLnTx/>
                <a:uFillTx/>
                <a:latin typeface="Arial" panose="020B0604020202020204" pitchFamily="34" charset="0"/>
                <a:ea typeface="Calibri" panose="020F0502020204030204" pitchFamily="34" charset="0"/>
                <a:cs typeface="Times New Roman" panose="02020603050405020304" pitchFamily="18" charset="0"/>
              </a:rPr>
              <a:t>Trends in Cognitive science </a:t>
            </a:r>
            <a:r>
              <a:rPr kumimoji="0" lang="en-GB" sz="3200" b="0" i="1" u="none" strike="noStrike" kern="1200" cap="none" spc="0" normalizeH="0" baseline="0" noProof="0" dirty="0">
                <a:ln>
                  <a:noFill/>
                </a:ln>
                <a:solidFill>
                  <a:srgbClr val="7B7C7E"/>
                </a:solidFill>
                <a:effectLst/>
                <a:highlight>
                  <a:srgbClr val="FFFF00"/>
                </a:highlight>
                <a:uLnTx/>
                <a:uFillTx/>
                <a:latin typeface="Arial" panose="020B0604020202020204" pitchFamily="34" charset="0"/>
                <a:ea typeface="Calibri" panose="020F0502020204030204" pitchFamily="34" charset="0"/>
                <a:cs typeface="Times New Roman" panose="02020603050405020304" pitchFamily="18" charset="0"/>
              </a:rPr>
              <a:t>Volume 4 Issue 3”</a:t>
            </a:r>
            <a:r>
              <a:rPr kumimoji="0" lang="en-GB" sz="3200" b="0" i="1" u="none" strike="noStrike" kern="1200" cap="none" spc="0" normalizeH="0" baseline="0" noProof="0" dirty="0">
                <a:ln>
                  <a:noFill/>
                </a:ln>
                <a:solidFill>
                  <a:srgbClr val="7B7C7E"/>
                </a:solidFill>
                <a:effectLst/>
                <a:uLnTx/>
                <a:uFillTx/>
                <a:latin typeface="Arial" panose="020B0604020202020204" pitchFamily="34" charset="0"/>
                <a:ea typeface="Calibri" panose="020F0502020204030204" pitchFamily="34" charset="0"/>
                <a:cs typeface="Times New Roman" panose="02020603050405020304" pitchFamily="18" charset="0"/>
              </a:rPr>
              <a:t> </a:t>
            </a:r>
            <a:r>
              <a:rPr kumimoji="0" lang="en-GB" sz="3200" b="0" i="0" u="none" strike="noStrike" kern="1200" cap="none" spc="0" normalizeH="0" baseline="0" noProof="0" dirty="0">
                <a:ln>
                  <a:noFill/>
                </a:ln>
                <a:solidFill>
                  <a:srgbClr val="7B7C7E"/>
                </a:solidFill>
                <a:effectLst/>
                <a:uLnTx/>
                <a:uFillTx/>
                <a:latin typeface="Arial" panose="020B0604020202020204" pitchFamily="34" charset="0"/>
                <a:ea typeface="Calibri" panose="020F0502020204030204" pitchFamily="34" charset="0"/>
                <a:cs typeface="Times New Roman" panose="02020603050405020304" pitchFamily="18" charset="0"/>
              </a:rPr>
              <a:t>Available at: </a:t>
            </a:r>
            <a:r>
              <a:rPr kumimoji="0" lang="en-GB" sz="3200" b="0" i="0" u="sng" strike="noStrike" kern="1200" cap="none" spc="0" normalizeH="0" baseline="0" noProof="0" dirty="0">
                <a:ln>
                  <a:noFill/>
                </a:ln>
                <a:solidFill>
                  <a:srgbClr val="0563C1"/>
                </a:solidFill>
                <a:effectLst/>
                <a:uLnTx/>
                <a:uFillTx/>
                <a:latin typeface="Arial" panose="020B0604020202020204" pitchFamily="34" charset="0"/>
                <a:ea typeface="Calibri" panose="020F0502020204030204"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https://doi.org/10.1016/S1364-6613(00)01453-4</a:t>
            </a:r>
            <a:r>
              <a:rPr kumimoji="0" lang="en-GB" sz="3200" b="0" i="0" u="none" strike="noStrike" kern="1200" cap="none" spc="0" normalizeH="0" baseline="0" noProof="0" dirty="0">
                <a:ln>
                  <a:noFill/>
                </a:ln>
                <a:solidFill>
                  <a:srgbClr val="7B7C7E"/>
                </a:solidFill>
                <a:effectLst/>
                <a:uLnTx/>
                <a:uFillTx/>
                <a:latin typeface="Arial" panose="020B0604020202020204" pitchFamily="34" charset="0"/>
                <a:ea typeface="Calibri" panose="020F0502020204030204" pitchFamily="34" charset="0"/>
                <a:cs typeface="Times New Roman" panose="02020603050405020304" pitchFamily="18" charset="0"/>
              </a:rPr>
              <a:t> </a:t>
            </a:r>
            <a:r>
              <a:rPr kumimoji="0" lang="en-GB" sz="3200" b="0" i="0" u="none" strike="noStrike" kern="1200" cap="none" spc="0" normalizeH="0" baseline="0" noProof="0" dirty="0">
                <a:ln>
                  <a:noFill/>
                </a:ln>
                <a:solidFill>
                  <a:srgbClr val="7B7C7E"/>
                </a:solidFill>
                <a:effectLst/>
                <a:highlight>
                  <a:srgbClr val="FFFF00"/>
                </a:highlight>
                <a:uLnTx/>
                <a:uFillTx/>
                <a:latin typeface="Arial" panose="020B0604020202020204" pitchFamily="34" charset="0"/>
                <a:ea typeface="Calibri" panose="020F0502020204030204" pitchFamily="34" charset="0"/>
                <a:cs typeface="Times New Roman" panose="02020603050405020304" pitchFamily="18" charset="0"/>
              </a:rPr>
              <a:t>pp. 115-122</a:t>
            </a:r>
            <a:endParaRPr kumimoji="0" lang="en-GB" sz="3600" b="0" i="0" u="none" strike="noStrike" kern="1200" cap="none" spc="0" normalizeH="0" baseline="0" noProof="0" dirty="0">
              <a:ln>
                <a:noFill/>
              </a:ln>
              <a:solidFill>
                <a:srgbClr val="6C6F70"/>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1000"/>
              </a:spcBef>
              <a:spcAft>
                <a:spcPts val="800"/>
              </a:spcAft>
              <a:buClr>
                <a:srgbClr val="11A2C4"/>
              </a:buClr>
              <a:buSzTx/>
              <a:buFont typeface="Arial" panose="020B0604020202020204" pitchFamily="34" charset="0"/>
              <a:buNone/>
              <a:tabLst/>
              <a:defRPr/>
            </a:pPr>
            <a:r>
              <a:rPr kumimoji="0" lang="en-GB" sz="3200" b="0" i="0" u="none" strike="noStrike" kern="1200" cap="none" spc="0" normalizeH="0" baseline="0" noProof="0" dirty="0" err="1">
                <a:ln>
                  <a:noFill/>
                </a:ln>
                <a:solidFill>
                  <a:srgbClr val="7B7C7E"/>
                </a:solidFill>
                <a:effectLst/>
                <a:uLnTx/>
                <a:uFillTx/>
                <a:latin typeface="Arial" panose="020B0604020202020204" pitchFamily="34" charset="0"/>
                <a:ea typeface="Calibri" panose="020F0502020204030204" pitchFamily="34" charset="0"/>
                <a:cs typeface="Times New Roman" panose="02020603050405020304" pitchFamily="18" charset="0"/>
              </a:rPr>
              <a:t>Nigram</a:t>
            </a:r>
            <a:r>
              <a:rPr kumimoji="0" lang="en-GB" sz="3200" b="0" i="0" u="none" strike="noStrike" kern="1200" cap="none" spc="0" normalizeH="0" baseline="0" noProof="0" dirty="0">
                <a:ln>
                  <a:noFill/>
                </a:ln>
                <a:solidFill>
                  <a:srgbClr val="7B7C7E"/>
                </a:solidFill>
                <a:effectLst/>
                <a:uLnTx/>
                <a:uFillTx/>
                <a:latin typeface="Arial" panose="020B0604020202020204" pitchFamily="34" charset="0"/>
                <a:ea typeface="Calibri" panose="020F0502020204030204" pitchFamily="34" charset="0"/>
                <a:cs typeface="Times New Roman" panose="02020603050405020304" pitchFamily="18" charset="0"/>
              </a:rPr>
              <a:t>, S., (2019), “How Spotify know a lot about you using machine learning and AI”, </a:t>
            </a:r>
            <a:r>
              <a:rPr kumimoji="0" lang="en-GB" sz="3200" b="0" i="1" u="none" strike="noStrike" kern="1200" cap="none" spc="0" normalizeH="0" baseline="0" noProof="0" dirty="0">
                <a:ln>
                  <a:noFill/>
                </a:ln>
                <a:solidFill>
                  <a:srgbClr val="7B7C7E"/>
                </a:solidFill>
                <a:effectLst/>
                <a:uLnTx/>
                <a:uFillTx/>
                <a:latin typeface="Arial" panose="020B0604020202020204" pitchFamily="34" charset="0"/>
                <a:ea typeface="Calibri" panose="020F0502020204030204" pitchFamily="34" charset="0"/>
                <a:cs typeface="Times New Roman" panose="02020603050405020304" pitchFamily="18" charset="0"/>
              </a:rPr>
              <a:t>Data science Central, </a:t>
            </a:r>
            <a:r>
              <a:rPr kumimoji="0" lang="en-GB" sz="3200" b="0" i="0" u="none" strike="noStrike" kern="1200" cap="none" spc="0" normalizeH="0" baseline="0" noProof="0" dirty="0">
                <a:ln>
                  <a:noFill/>
                </a:ln>
                <a:solidFill>
                  <a:srgbClr val="7B7C7E"/>
                </a:solidFill>
                <a:effectLst/>
                <a:uLnTx/>
                <a:uFillTx/>
                <a:latin typeface="Arial" panose="020B0604020202020204" pitchFamily="34" charset="0"/>
                <a:ea typeface="Calibri" panose="020F0502020204030204" pitchFamily="34" charset="0"/>
                <a:cs typeface="Times New Roman" panose="02020603050405020304" pitchFamily="18" charset="0"/>
              </a:rPr>
              <a:t>Available at: </a:t>
            </a:r>
            <a:r>
              <a:rPr kumimoji="0" lang="en-GB" sz="3200" b="0" i="0" u="sng" strike="noStrike" kern="1200" cap="none" spc="0" normalizeH="0" baseline="0" noProof="0" dirty="0">
                <a:ln>
                  <a:noFill/>
                </a:ln>
                <a:solidFill>
                  <a:srgbClr val="0563C1"/>
                </a:solidFill>
                <a:effectLst/>
                <a:uLnTx/>
                <a:uFillTx/>
                <a:latin typeface="Arial" panose="020B0604020202020204" pitchFamily="34" charset="0"/>
                <a:ea typeface="Calibri" panose="020F0502020204030204" pitchFamily="34" charset="0"/>
                <a:cs typeface="Times New Roman" panose="02020603050405020304" pitchFamily="18" charset="0"/>
                <a:hlinkClick r:id="rId5">
                  <a:extLst>
                    <a:ext uri="{A12FA001-AC4F-418D-AE19-62706E023703}">
                      <ahyp:hlinkClr xmlns:ahyp="http://schemas.microsoft.com/office/drawing/2018/hyperlinkcolor" val="tx"/>
                    </a:ext>
                  </a:extLst>
                </a:hlinkClick>
              </a:rPr>
              <a:t>https://www.datasciencecentral.com/profiles/blogs/how-spotify-know-a-lot-about-you-using-machine-learning-and-ai</a:t>
            </a:r>
            <a:r>
              <a:rPr kumimoji="0" lang="en-GB" sz="3200" b="0" i="0" u="none" strike="noStrike" kern="1200" cap="none" spc="0" normalizeH="0" baseline="0" noProof="0" dirty="0">
                <a:ln>
                  <a:noFill/>
                </a:ln>
                <a:solidFill>
                  <a:srgbClr val="7B7C7E"/>
                </a:solidFill>
                <a:effectLst/>
                <a:uLnTx/>
                <a:uFillTx/>
                <a:latin typeface="Arial" panose="020B0604020202020204" pitchFamily="34" charset="0"/>
                <a:ea typeface="Calibri" panose="020F0502020204030204" pitchFamily="34" charset="0"/>
                <a:cs typeface="Times New Roman" panose="02020603050405020304" pitchFamily="18" charset="0"/>
              </a:rPr>
              <a:t> </a:t>
            </a:r>
            <a:r>
              <a:rPr kumimoji="0" lang="en-GB" sz="3200" b="0" i="0" u="none" strike="noStrike" kern="1200" cap="none" spc="0" normalizeH="0" baseline="0" noProof="0" dirty="0">
                <a:ln>
                  <a:noFill/>
                </a:ln>
                <a:solidFill>
                  <a:srgbClr val="7B7C7E"/>
                </a:solidFill>
                <a:effectLst/>
                <a:highlight>
                  <a:srgbClr val="FFFF00"/>
                </a:highlight>
                <a:uLnTx/>
                <a:uFillTx/>
                <a:latin typeface="Arial" panose="020B0604020202020204" pitchFamily="34" charset="0"/>
                <a:ea typeface="Calibri" panose="020F0502020204030204" pitchFamily="34" charset="0"/>
                <a:cs typeface="Times New Roman" panose="02020603050405020304" pitchFamily="18" charset="0"/>
              </a:rPr>
              <a:t>Accessed?</a:t>
            </a:r>
            <a:endParaRPr kumimoji="0" lang="en-GB" sz="3600" b="0" i="0" u="none" strike="noStrike" kern="1200" cap="none" spc="0" normalizeH="0" baseline="0" noProof="0" dirty="0">
              <a:ln>
                <a:noFill/>
              </a:ln>
              <a:solidFill>
                <a:srgbClr val="6C6F70"/>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90000"/>
              </a:lnSpc>
              <a:spcBef>
                <a:spcPts val="1000"/>
              </a:spcBef>
              <a:spcAft>
                <a:spcPts val="0"/>
              </a:spcAft>
              <a:buClr>
                <a:srgbClr val="11A2C4"/>
              </a:buClr>
              <a:buSzTx/>
              <a:buFont typeface="Arial" panose="020B0604020202020204" pitchFamily="34" charset="0"/>
              <a:buNone/>
              <a:tabLst/>
              <a:defRPr/>
            </a:pPr>
            <a:r>
              <a:rPr kumimoji="0" lang="en-GB" sz="3600" b="0" i="0" u="none" strike="noStrike" kern="1200" cap="none" spc="0" normalizeH="0" baseline="0" noProof="0" dirty="0" err="1">
                <a:ln>
                  <a:noFill/>
                </a:ln>
                <a:solidFill>
                  <a:srgbClr val="6C6F70"/>
                </a:solidFill>
                <a:effectLst/>
                <a:uLnTx/>
                <a:uFillTx/>
                <a:latin typeface="Calibri" panose="020F0502020204030204" pitchFamily="34" charset="0"/>
                <a:ea typeface="Calibri" panose="020F0502020204030204" pitchFamily="34" charset="0"/>
                <a:cs typeface="Times New Roman" panose="02020603050405020304" pitchFamily="18" charset="0"/>
              </a:rPr>
              <a:t>Schweizer</a:t>
            </a:r>
            <a:r>
              <a:rPr kumimoji="0" lang="en-GB" sz="3600" b="0" i="0" u="none" strike="noStrike" kern="1200" cap="none" spc="0" normalizeH="0" baseline="0" noProof="0" dirty="0">
                <a:ln>
                  <a:noFill/>
                </a:ln>
                <a:solidFill>
                  <a:srgbClr val="6C6F70"/>
                </a:solidFill>
                <a:effectLst/>
                <a:uLnTx/>
                <a:uFillTx/>
                <a:latin typeface="Calibri" panose="020F0502020204030204" pitchFamily="34" charset="0"/>
                <a:ea typeface="Calibri" panose="020F0502020204030204" pitchFamily="34" charset="0"/>
                <a:cs typeface="Times New Roman" panose="02020603050405020304" pitchFamily="18" charset="0"/>
              </a:rPr>
              <a:t>, P., (1998), “The Totally True Turing Test”, </a:t>
            </a:r>
            <a:r>
              <a:rPr kumimoji="0" lang="en-GB" sz="3600" b="0" i="1" u="none" strike="noStrike" kern="1200" cap="none" spc="0" normalizeH="0" baseline="0" noProof="0" dirty="0">
                <a:ln>
                  <a:noFill/>
                </a:ln>
                <a:solidFill>
                  <a:srgbClr val="6C6F70"/>
                </a:solidFill>
                <a:effectLst/>
                <a:uLnTx/>
                <a:uFillTx/>
                <a:latin typeface="Calibri" panose="020F0502020204030204" pitchFamily="34" charset="0"/>
                <a:ea typeface="Calibri" panose="020F0502020204030204" pitchFamily="34" charset="0"/>
                <a:cs typeface="Times New Roman" panose="02020603050405020304" pitchFamily="18" charset="0"/>
              </a:rPr>
              <a:t>Minds and Machines </a:t>
            </a:r>
            <a:r>
              <a:rPr kumimoji="0" lang="en-GB" sz="3600" b="0" i="1" u="none" strike="noStrike" kern="1200" cap="none" spc="0" normalizeH="0" baseline="0" noProof="0" dirty="0">
                <a:ln>
                  <a:noFill/>
                </a:ln>
                <a:solidFill>
                  <a:srgbClr val="6C6F70"/>
                </a:solidFill>
                <a:effectLst/>
                <a:highlight>
                  <a:srgbClr val="FFFF00"/>
                </a:highlight>
                <a:uLnTx/>
                <a:uFillTx/>
                <a:latin typeface="Calibri" panose="020F0502020204030204" pitchFamily="34" charset="0"/>
                <a:ea typeface="Calibri" panose="020F0502020204030204" pitchFamily="34" charset="0"/>
                <a:cs typeface="Times New Roman" panose="02020603050405020304" pitchFamily="18" charset="0"/>
              </a:rPr>
              <a:t>Volume 8,</a:t>
            </a:r>
            <a:r>
              <a:rPr kumimoji="0" lang="en-GB" sz="3600" b="0" i="1" u="none" strike="noStrike" kern="1200" cap="none" spc="0" normalizeH="0" baseline="0" noProof="0" dirty="0">
                <a:ln>
                  <a:noFill/>
                </a:ln>
                <a:solidFill>
                  <a:srgbClr val="6C6F70"/>
                </a:solidFill>
                <a:effectLst/>
                <a:uLnTx/>
                <a:uFillTx/>
                <a:latin typeface="Calibri" panose="020F0502020204030204" pitchFamily="34" charset="0"/>
                <a:ea typeface="Calibri" panose="020F0502020204030204" pitchFamily="34" charset="0"/>
                <a:cs typeface="Times New Roman" panose="02020603050405020304" pitchFamily="18" charset="0"/>
              </a:rPr>
              <a:t> </a:t>
            </a:r>
            <a:r>
              <a:rPr kumimoji="0" lang="en-GB" sz="3600" b="0" i="0" u="none" strike="noStrike" kern="1200" cap="none" spc="0" normalizeH="0" baseline="0" noProof="0" dirty="0">
                <a:ln>
                  <a:noFill/>
                </a:ln>
                <a:solidFill>
                  <a:srgbClr val="6C6F70"/>
                </a:solidFill>
                <a:effectLst/>
                <a:uLnTx/>
                <a:uFillTx/>
                <a:latin typeface="Calibri" panose="020F0502020204030204" pitchFamily="34" charset="0"/>
                <a:ea typeface="Calibri" panose="020F0502020204030204" pitchFamily="34" charset="0"/>
                <a:cs typeface="Times New Roman" panose="02020603050405020304" pitchFamily="18" charset="0"/>
              </a:rPr>
              <a:t>Available at: </a:t>
            </a:r>
            <a:r>
              <a:rPr kumimoji="0" lang="en-GB" sz="3600" b="0" i="0" u="sng" strike="noStrike" kern="1200" cap="none" spc="0" normalizeH="0" baseline="0" noProof="0" dirty="0">
                <a:ln>
                  <a:noFill/>
                </a:ln>
                <a:solidFill>
                  <a:srgbClr val="0563C1"/>
                </a:solidFill>
                <a:effectLst/>
                <a:uLnTx/>
                <a:uFillTx/>
                <a:latin typeface="Calibri" panose="020F0502020204030204" pitchFamily="34" charset="0"/>
                <a:ea typeface="Calibri" panose="020F0502020204030204" pitchFamily="34" charset="0"/>
                <a:cs typeface="Times New Roman" panose="02020603050405020304" pitchFamily="18" charset="0"/>
                <a:hlinkClick r:id="rId6">
                  <a:extLst>
                    <a:ext uri="{A12FA001-AC4F-418D-AE19-62706E023703}">
                      <ahyp:hlinkClr xmlns:ahyp="http://schemas.microsoft.com/office/drawing/2018/hyperlinkcolor" val="tx"/>
                    </a:ext>
                  </a:extLst>
                </a:hlinkClick>
              </a:rPr>
              <a:t>https://link-springer-com.uos.idm.oclc.org/article/10.1023%2FA%3A1008229619541</a:t>
            </a:r>
            <a:r>
              <a:rPr kumimoji="0" lang="en-GB" sz="3600" b="0" i="0" u="none" strike="noStrike" kern="1200" cap="none" spc="0" normalizeH="0" baseline="0" noProof="0" dirty="0">
                <a:ln>
                  <a:noFill/>
                </a:ln>
                <a:solidFill>
                  <a:srgbClr val="6C6F70"/>
                </a:solidFill>
                <a:effectLst/>
                <a:uLnTx/>
                <a:uFillTx/>
                <a:latin typeface="Calibri" panose="020F0502020204030204" pitchFamily="34" charset="0"/>
                <a:ea typeface="Calibri" panose="020F0502020204030204" pitchFamily="34" charset="0"/>
                <a:cs typeface="Times New Roman" panose="02020603050405020304" pitchFamily="18" charset="0"/>
              </a:rPr>
              <a:t> pp. 263-272</a:t>
            </a:r>
            <a:r>
              <a:rPr kumimoji="0" lang="en-GB" sz="3200" b="0" i="0" u="none" strike="noStrike" kern="1200" cap="none" spc="0" normalizeH="0" baseline="0" noProof="0" dirty="0">
                <a:ln>
                  <a:noFill/>
                </a:ln>
                <a:solidFill>
                  <a:srgbClr val="6C6F70"/>
                </a:solidFill>
                <a:effectLst/>
                <a:uLnTx/>
                <a:uFillTx/>
                <a:latin typeface="Arial"/>
                <a:cs typeface="Arial"/>
              </a:rPr>
              <a:t> </a:t>
            </a:r>
            <a:endParaRPr kumimoji="0" lang="en-US" sz="2000" b="0" i="0" u="none" strike="noStrike" kern="1200" cap="none" spc="0" normalizeH="0" baseline="0" noProof="0" dirty="0">
              <a:ln>
                <a:noFill/>
              </a:ln>
              <a:solidFill>
                <a:srgbClr val="6C6F70"/>
              </a:solidFill>
              <a:effectLst/>
              <a:uLnTx/>
              <a:uFillTx/>
              <a:latin typeface="Arial"/>
              <a:cs typeface="Arial"/>
            </a:endParaRPr>
          </a:p>
        </p:txBody>
      </p:sp>
    </p:spTree>
    <p:extLst>
      <p:ext uri="{BB962C8B-B14F-4D97-AF65-F5344CB8AC3E}">
        <p14:creationId xmlns:p14="http://schemas.microsoft.com/office/powerpoint/2010/main" val="42927669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A3FF0-B2C7-4841-86F6-F8A5BE73B340}"/>
              </a:ext>
            </a:extLst>
          </p:cNvPr>
          <p:cNvSpPr>
            <a:spLocks noGrp="1"/>
          </p:cNvSpPr>
          <p:nvPr>
            <p:ph type="title"/>
          </p:nvPr>
        </p:nvSpPr>
        <p:spPr/>
        <p:txBody>
          <a:bodyPr/>
          <a:lstStyle/>
          <a:p>
            <a:r>
              <a:rPr lang="en-US" dirty="0"/>
              <a:t>Reading &amp; Referencing </a:t>
            </a:r>
          </a:p>
        </p:txBody>
      </p:sp>
      <p:sp>
        <p:nvSpPr>
          <p:cNvPr id="4" name="Content Placeholder 2">
            <a:extLst>
              <a:ext uri="{FF2B5EF4-FFF2-40B4-BE49-F238E27FC236}">
                <a16:creationId xmlns:a16="http://schemas.microsoft.com/office/drawing/2014/main" id="{A13B4105-7ADC-B54F-9DD5-DA04E2686A68}"/>
              </a:ext>
            </a:extLst>
          </p:cNvPr>
          <p:cNvSpPr>
            <a:spLocks noGrp="1"/>
          </p:cNvSpPr>
          <p:nvPr>
            <p:ph idx="1"/>
          </p:nvPr>
        </p:nvSpPr>
        <p:spPr>
          <a:xfrm>
            <a:off x="457200" y="1600201"/>
            <a:ext cx="11125200" cy="1828800"/>
          </a:xfrm>
        </p:spPr>
        <p:txBody>
          <a:bodyPr>
            <a:normAutofit/>
          </a:bodyPr>
          <a:lstStyle/>
          <a:p>
            <a:r>
              <a:rPr lang="en-US" dirty="0"/>
              <a:t>Do not invent your own referencing style</a:t>
            </a:r>
          </a:p>
          <a:p>
            <a:r>
              <a:rPr lang="en-US" dirty="0"/>
              <a:t>Do not use footnotes</a:t>
            </a:r>
          </a:p>
          <a:p>
            <a:r>
              <a:rPr lang="en-US" dirty="0"/>
              <a:t>Look beyond mainstream media</a:t>
            </a:r>
          </a:p>
        </p:txBody>
      </p:sp>
      <p:pic>
        <p:nvPicPr>
          <p:cNvPr id="5" name="Picture 4">
            <a:extLst>
              <a:ext uri="{FF2B5EF4-FFF2-40B4-BE49-F238E27FC236}">
                <a16:creationId xmlns:a16="http://schemas.microsoft.com/office/drawing/2014/main" id="{583DD488-1DCF-1841-9B66-A3C121498963}"/>
              </a:ext>
            </a:extLst>
          </p:cNvPr>
          <p:cNvPicPr>
            <a:picLocks noChangeAspect="1"/>
          </p:cNvPicPr>
          <p:nvPr/>
        </p:nvPicPr>
        <p:blipFill>
          <a:blip r:embed="rId2"/>
          <a:stretch>
            <a:fillRect/>
          </a:stretch>
        </p:blipFill>
        <p:spPr>
          <a:xfrm>
            <a:off x="357618" y="3700134"/>
            <a:ext cx="10996182" cy="2449493"/>
          </a:xfrm>
          <a:prstGeom prst="rect">
            <a:avLst/>
          </a:prstGeom>
        </p:spPr>
      </p:pic>
    </p:spTree>
    <p:extLst>
      <p:ext uri="{BB962C8B-B14F-4D97-AF65-F5344CB8AC3E}">
        <p14:creationId xmlns:p14="http://schemas.microsoft.com/office/powerpoint/2010/main" val="6302238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A3FF0-B2C7-4841-86F6-F8A5BE73B340}"/>
              </a:ext>
            </a:extLst>
          </p:cNvPr>
          <p:cNvSpPr>
            <a:spLocks noGrp="1"/>
          </p:cNvSpPr>
          <p:nvPr>
            <p:ph type="title"/>
          </p:nvPr>
        </p:nvSpPr>
        <p:spPr/>
        <p:txBody>
          <a:bodyPr/>
          <a:lstStyle/>
          <a:p>
            <a:r>
              <a:rPr lang="en-US" dirty="0"/>
              <a:t>Reading &amp; Referencing </a:t>
            </a:r>
          </a:p>
        </p:txBody>
      </p:sp>
      <p:pic>
        <p:nvPicPr>
          <p:cNvPr id="4" name="Picture 3">
            <a:extLst>
              <a:ext uri="{FF2B5EF4-FFF2-40B4-BE49-F238E27FC236}">
                <a16:creationId xmlns:a16="http://schemas.microsoft.com/office/drawing/2014/main" id="{A93B0194-CCEF-B843-94BF-2E08153AFDB3}"/>
              </a:ext>
            </a:extLst>
          </p:cNvPr>
          <p:cNvPicPr>
            <a:picLocks noChangeAspect="1"/>
          </p:cNvPicPr>
          <p:nvPr/>
        </p:nvPicPr>
        <p:blipFill>
          <a:blip r:embed="rId2"/>
          <a:stretch>
            <a:fillRect/>
          </a:stretch>
        </p:blipFill>
        <p:spPr>
          <a:xfrm>
            <a:off x="1489226" y="1391502"/>
            <a:ext cx="4255081" cy="4999355"/>
          </a:xfrm>
          <a:prstGeom prst="rect">
            <a:avLst/>
          </a:prstGeom>
        </p:spPr>
      </p:pic>
      <p:pic>
        <p:nvPicPr>
          <p:cNvPr id="5" name="Picture 4">
            <a:extLst>
              <a:ext uri="{FF2B5EF4-FFF2-40B4-BE49-F238E27FC236}">
                <a16:creationId xmlns:a16="http://schemas.microsoft.com/office/drawing/2014/main" id="{D8F4E614-993C-E84A-803A-D87D59B4DC4C}"/>
              </a:ext>
            </a:extLst>
          </p:cNvPr>
          <p:cNvPicPr>
            <a:picLocks noChangeAspect="1"/>
          </p:cNvPicPr>
          <p:nvPr/>
        </p:nvPicPr>
        <p:blipFill>
          <a:blip r:embed="rId3"/>
          <a:stretch>
            <a:fillRect/>
          </a:stretch>
        </p:blipFill>
        <p:spPr>
          <a:xfrm>
            <a:off x="5922178" y="1329527"/>
            <a:ext cx="4736124" cy="5061330"/>
          </a:xfrm>
          <a:prstGeom prst="rect">
            <a:avLst/>
          </a:prstGeom>
        </p:spPr>
      </p:pic>
    </p:spTree>
    <p:extLst>
      <p:ext uri="{BB962C8B-B14F-4D97-AF65-F5344CB8AC3E}">
        <p14:creationId xmlns:p14="http://schemas.microsoft.com/office/powerpoint/2010/main" val="9744263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A3FF0-B2C7-4841-86F6-F8A5BE73B340}"/>
              </a:ext>
            </a:extLst>
          </p:cNvPr>
          <p:cNvSpPr>
            <a:spLocks noGrp="1"/>
          </p:cNvSpPr>
          <p:nvPr>
            <p:ph type="title"/>
          </p:nvPr>
        </p:nvSpPr>
        <p:spPr>
          <a:xfrm>
            <a:off x="747601" y="365125"/>
            <a:ext cx="10606199" cy="1325563"/>
          </a:xfrm>
        </p:spPr>
        <p:txBody>
          <a:bodyPr/>
          <a:lstStyle/>
          <a:p>
            <a:r>
              <a:rPr lang="en-US" sz="3200" b="1" dirty="0">
                <a:solidFill>
                  <a:srgbClr val="333333"/>
                </a:solidFill>
                <a:latin typeface="Arial" panose="020B0604020202020204" pitchFamily="34" charset="0"/>
                <a:cs typeface="Arial" panose="020B0604020202020204" pitchFamily="34" charset="0"/>
              </a:rPr>
              <a:t>In-text Citation – Cite Them Right</a:t>
            </a:r>
            <a:br>
              <a:rPr lang="en-US" sz="3200" b="1" dirty="0">
                <a:solidFill>
                  <a:srgbClr val="333333"/>
                </a:solidFill>
                <a:latin typeface="Arial" panose="020B0604020202020204" pitchFamily="34" charset="0"/>
                <a:cs typeface="Arial" panose="020B0604020202020204" pitchFamily="34" charset="0"/>
              </a:rPr>
            </a:br>
            <a:r>
              <a:rPr lang="en-US" sz="3200" i="1" u="sng" dirty="0">
                <a:solidFill>
                  <a:srgbClr val="0067A0"/>
                </a:solidFill>
                <a:latin typeface="Arial" panose="020B0604020202020204" pitchFamily="34" charset="0"/>
                <a:cs typeface="Arial" panose="020B0604020202020204" pitchFamily="34" charset="0"/>
              </a:rPr>
              <a:t>Books</a:t>
            </a:r>
            <a:endParaRPr lang="en-US" dirty="0"/>
          </a:p>
        </p:txBody>
      </p:sp>
      <p:pic>
        <p:nvPicPr>
          <p:cNvPr id="9" name="Content Placeholder 6">
            <a:extLst>
              <a:ext uri="{FF2B5EF4-FFF2-40B4-BE49-F238E27FC236}">
                <a16:creationId xmlns:a16="http://schemas.microsoft.com/office/drawing/2014/main" id="{AEA29066-5453-6B4A-A8E3-BA661FD151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0920" y="1276141"/>
            <a:ext cx="5673882" cy="3551483"/>
          </a:xfrm>
          <a:prstGeom prst="rect">
            <a:avLst/>
          </a:prstGeom>
        </p:spPr>
      </p:pic>
      <p:pic>
        <p:nvPicPr>
          <p:cNvPr id="10" name="Content Placeholder 3">
            <a:extLst>
              <a:ext uri="{FF2B5EF4-FFF2-40B4-BE49-F238E27FC236}">
                <a16:creationId xmlns:a16="http://schemas.microsoft.com/office/drawing/2014/main" id="{FE013947-C0E1-E848-A8A2-9903C188789B}"/>
              </a:ext>
            </a:extLst>
          </p:cNvPr>
          <p:cNvPicPr>
            <a:picLocks noChangeAspect="1"/>
          </p:cNvPicPr>
          <p:nvPr/>
        </p:nvPicPr>
        <p:blipFill>
          <a:blip r:embed="rId3"/>
          <a:stretch>
            <a:fillRect/>
          </a:stretch>
        </p:blipFill>
        <p:spPr>
          <a:xfrm>
            <a:off x="6724690" y="4492434"/>
            <a:ext cx="2170112" cy="459969"/>
          </a:xfrm>
          <a:prstGeom prst="rect">
            <a:avLst/>
          </a:prstGeom>
          <a:ln w="6350">
            <a:solidFill>
              <a:srgbClr val="FFFFFF">
                <a:lumMod val="50000"/>
              </a:srgbClr>
            </a:solidFill>
          </a:ln>
        </p:spPr>
      </p:pic>
      <p:cxnSp>
        <p:nvCxnSpPr>
          <p:cNvPr id="11" name="Elbow Connector 10">
            <a:extLst>
              <a:ext uri="{FF2B5EF4-FFF2-40B4-BE49-F238E27FC236}">
                <a16:creationId xmlns:a16="http://schemas.microsoft.com/office/drawing/2014/main" id="{F3150FBE-3413-FE4B-9621-3094784E2B24}"/>
              </a:ext>
            </a:extLst>
          </p:cNvPr>
          <p:cNvCxnSpPr/>
          <p:nvPr/>
        </p:nvCxnSpPr>
        <p:spPr>
          <a:xfrm rot="10800000" flipV="1">
            <a:off x="3371571" y="2853729"/>
            <a:ext cx="2268000" cy="1174939"/>
          </a:xfrm>
          <a:prstGeom prst="bentConnector3">
            <a:avLst>
              <a:gd name="adj1" fmla="val 155473"/>
            </a:avLst>
          </a:prstGeom>
          <a:noFill/>
          <a:ln w="6350" cap="flat" cmpd="sng" algn="ctr">
            <a:solidFill>
              <a:srgbClr val="333F48"/>
            </a:solidFill>
            <a:prstDash val="solid"/>
            <a:miter lim="800000"/>
            <a:tailEnd type="triangle"/>
          </a:ln>
          <a:effectLst/>
        </p:spPr>
      </p:cxnSp>
      <p:sp>
        <p:nvSpPr>
          <p:cNvPr id="12" name="TextBox 11">
            <a:extLst>
              <a:ext uri="{FF2B5EF4-FFF2-40B4-BE49-F238E27FC236}">
                <a16:creationId xmlns:a16="http://schemas.microsoft.com/office/drawing/2014/main" id="{4E651E6D-E37D-A449-A35C-024F408B5E30}"/>
              </a:ext>
            </a:extLst>
          </p:cNvPr>
          <p:cNvSpPr txBox="1"/>
          <p:nvPr/>
        </p:nvSpPr>
        <p:spPr>
          <a:xfrm>
            <a:off x="2158392" y="3256533"/>
            <a:ext cx="758569" cy="369332"/>
          </a:xfrm>
          <a:prstGeom prst="rect">
            <a:avLst/>
          </a:prstGeom>
          <a:noFill/>
        </p:spPr>
        <p:txBody>
          <a:bodyPr wrap="square" rtlCol="0">
            <a:spAutoFit/>
          </a:bodyPr>
          <a:lstStyle/>
          <a:p>
            <a:pPr defTabSz="457200" fontAlgn="base">
              <a:spcBef>
                <a:spcPct val="0"/>
              </a:spcBef>
              <a:spcAft>
                <a:spcPct val="0"/>
              </a:spcAft>
            </a:pPr>
            <a:r>
              <a:rPr lang="en-GB" dirty="0">
                <a:solidFill>
                  <a:srgbClr val="333333"/>
                </a:solidFill>
                <a:latin typeface="Arial" charset="0"/>
              </a:rPr>
              <a:t>Links</a:t>
            </a:r>
          </a:p>
        </p:txBody>
      </p:sp>
      <p:sp>
        <p:nvSpPr>
          <p:cNvPr id="13" name="TextBox 12">
            <a:extLst>
              <a:ext uri="{FF2B5EF4-FFF2-40B4-BE49-F238E27FC236}">
                <a16:creationId xmlns:a16="http://schemas.microsoft.com/office/drawing/2014/main" id="{6EBF81B8-2820-F643-BA81-E3102856FC2A}"/>
              </a:ext>
            </a:extLst>
          </p:cNvPr>
          <p:cNvSpPr txBox="1"/>
          <p:nvPr/>
        </p:nvSpPr>
        <p:spPr>
          <a:xfrm>
            <a:off x="1905337" y="4722418"/>
            <a:ext cx="5904409" cy="1754326"/>
          </a:xfrm>
          <a:prstGeom prst="rect">
            <a:avLst/>
          </a:prstGeom>
          <a:noFill/>
        </p:spPr>
        <p:txBody>
          <a:bodyPr wrap="square" rtlCol="0">
            <a:spAutoFit/>
          </a:bodyPr>
          <a:lstStyle/>
          <a:p>
            <a:pPr defTabSz="457200" fontAlgn="base">
              <a:spcBef>
                <a:spcPct val="0"/>
              </a:spcBef>
              <a:spcAft>
                <a:spcPct val="0"/>
              </a:spcAft>
            </a:pPr>
            <a:r>
              <a:rPr lang="en-US" b="1" dirty="0">
                <a:solidFill>
                  <a:srgbClr val="333333"/>
                </a:solidFill>
                <a:latin typeface="Arial" charset="0"/>
              </a:rPr>
              <a:t>Citation order:</a:t>
            </a:r>
          </a:p>
          <a:p>
            <a:pPr defTabSz="457200" fontAlgn="base">
              <a:spcBef>
                <a:spcPct val="0"/>
              </a:spcBef>
              <a:spcAft>
                <a:spcPct val="0"/>
              </a:spcAft>
              <a:buFont typeface="Arial" panose="020B0604020202020204" pitchFamily="34" charset="0"/>
              <a:buChar char="•"/>
            </a:pPr>
            <a:r>
              <a:rPr lang="en-US" dirty="0">
                <a:solidFill>
                  <a:srgbClr val="333333"/>
                </a:solidFill>
                <a:latin typeface="Arial" charset="0"/>
              </a:rPr>
              <a:t>Author/editor</a:t>
            </a:r>
          </a:p>
          <a:p>
            <a:pPr defTabSz="457200" fontAlgn="base">
              <a:spcBef>
                <a:spcPct val="0"/>
              </a:spcBef>
              <a:spcAft>
                <a:spcPct val="0"/>
              </a:spcAft>
              <a:buFont typeface="Arial" panose="020B0604020202020204" pitchFamily="34" charset="0"/>
              <a:buChar char="•"/>
            </a:pPr>
            <a:r>
              <a:rPr lang="en-US" dirty="0">
                <a:solidFill>
                  <a:srgbClr val="333333"/>
                </a:solidFill>
                <a:latin typeface="Arial" charset="0"/>
              </a:rPr>
              <a:t>Year of publication (in round brackets)</a:t>
            </a:r>
          </a:p>
          <a:p>
            <a:pPr defTabSz="457200" fontAlgn="base">
              <a:spcBef>
                <a:spcPct val="0"/>
              </a:spcBef>
              <a:spcAft>
                <a:spcPct val="0"/>
              </a:spcAft>
              <a:buFont typeface="Arial" panose="020B0604020202020204" pitchFamily="34" charset="0"/>
              <a:buChar char="•"/>
            </a:pPr>
            <a:r>
              <a:rPr lang="en-US" dirty="0">
                <a:solidFill>
                  <a:srgbClr val="333333"/>
                </a:solidFill>
                <a:latin typeface="Arial" charset="0"/>
              </a:rPr>
              <a:t>Title (in italics)</a:t>
            </a:r>
          </a:p>
          <a:p>
            <a:pPr defTabSz="457200" fontAlgn="base">
              <a:spcBef>
                <a:spcPct val="0"/>
              </a:spcBef>
              <a:spcAft>
                <a:spcPct val="0"/>
              </a:spcAft>
              <a:buFont typeface="Arial" panose="020B0604020202020204" pitchFamily="34" charset="0"/>
              <a:buChar char="•"/>
            </a:pPr>
            <a:r>
              <a:rPr lang="en-US" dirty="0">
                <a:solidFill>
                  <a:srgbClr val="FF0000"/>
                </a:solidFill>
                <a:latin typeface="Arial" charset="0"/>
              </a:rPr>
              <a:t>Place of publication</a:t>
            </a:r>
            <a:r>
              <a:rPr lang="en-US" dirty="0">
                <a:solidFill>
                  <a:srgbClr val="333333"/>
                </a:solidFill>
                <a:latin typeface="Arial" charset="0"/>
              </a:rPr>
              <a:t>: Publisher</a:t>
            </a:r>
          </a:p>
          <a:p>
            <a:pPr defTabSz="457200" fontAlgn="base">
              <a:spcBef>
                <a:spcPct val="0"/>
              </a:spcBef>
              <a:spcAft>
                <a:spcPct val="0"/>
              </a:spcAft>
              <a:buFont typeface="Arial" panose="020B0604020202020204" pitchFamily="34" charset="0"/>
              <a:buChar char="•"/>
            </a:pPr>
            <a:r>
              <a:rPr lang="en-US" dirty="0">
                <a:solidFill>
                  <a:srgbClr val="333333"/>
                </a:solidFill>
                <a:latin typeface="Arial" charset="0"/>
              </a:rPr>
              <a:t>Series and volume number (where relevant)</a:t>
            </a:r>
          </a:p>
        </p:txBody>
      </p:sp>
    </p:spTree>
    <p:extLst>
      <p:ext uri="{BB962C8B-B14F-4D97-AF65-F5344CB8AC3E}">
        <p14:creationId xmlns:p14="http://schemas.microsoft.com/office/powerpoint/2010/main" val="4049277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A3FF0-B2C7-4841-86F6-F8A5BE73B340}"/>
              </a:ext>
            </a:extLst>
          </p:cNvPr>
          <p:cNvSpPr>
            <a:spLocks noGrp="1"/>
          </p:cNvSpPr>
          <p:nvPr>
            <p:ph type="title"/>
          </p:nvPr>
        </p:nvSpPr>
        <p:spPr/>
        <p:txBody>
          <a:bodyPr/>
          <a:lstStyle/>
          <a:p>
            <a:r>
              <a:rPr lang="en-GB" sz="2800" b="1" dirty="0">
                <a:solidFill>
                  <a:srgbClr val="11A2C4"/>
                </a:solidFill>
                <a:latin typeface="Arial Bold"/>
              </a:rPr>
              <a:t>Book Example</a:t>
            </a:r>
            <a:endParaRPr lang="en-US" dirty="0"/>
          </a:p>
        </p:txBody>
      </p:sp>
      <p:pic>
        <p:nvPicPr>
          <p:cNvPr id="7" name="Content Placeholder 4">
            <a:extLst>
              <a:ext uri="{FF2B5EF4-FFF2-40B4-BE49-F238E27FC236}">
                <a16:creationId xmlns:a16="http://schemas.microsoft.com/office/drawing/2014/main" id="{9769D559-A9E6-E641-99AA-8E2596FA84DE}"/>
              </a:ext>
            </a:extLst>
          </p:cNvPr>
          <p:cNvPicPr>
            <a:picLocks noChangeAspect="1"/>
          </p:cNvPicPr>
          <p:nvPr/>
        </p:nvPicPr>
        <p:blipFill>
          <a:blip r:embed="rId2"/>
          <a:stretch>
            <a:fillRect/>
          </a:stretch>
        </p:blipFill>
        <p:spPr>
          <a:xfrm>
            <a:off x="5086900" y="1528170"/>
            <a:ext cx="4439026" cy="5123339"/>
          </a:xfrm>
          <a:prstGeom prst="rect">
            <a:avLst/>
          </a:prstGeom>
        </p:spPr>
      </p:pic>
      <p:pic>
        <p:nvPicPr>
          <p:cNvPr id="8" name="Content Placeholder 5">
            <a:extLst>
              <a:ext uri="{FF2B5EF4-FFF2-40B4-BE49-F238E27FC236}">
                <a16:creationId xmlns:a16="http://schemas.microsoft.com/office/drawing/2014/main" id="{027F53C4-8D83-064C-8932-CE8EE50A96C4}"/>
              </a:ext>
            </a:extLst>
          </p:cNvPr>
          <p:cNvPicPr>
            <a:picLocks noChangeAspect="1"/>
          </p:cNvPicPr>
          <p:nvPr/>
        </p:nvPicPr>
        <p:blipFill>
          <a:blip r:embed="rId3"/>
          <a:stretch>
            <a:fillRect/>
          </a:stretch>
        </p:blipFill>
        <p:spPr>
          <a:xfrm>
            <a:off x="2122637" y="1728273"/>
            <a:ext cx="2769830" cy="4290763"/>
          </a:xfrm>
          <a:prstGeom prst="rect">
            <a:avLst/>
          </a:prstGeom>
        </p:spPr>
      </p:pic>
      <p:sp>
        <p:nvSpPr>
          <p:cNvPr id="9" name="TextBox 8">
            <a:extLst>
              <a:ext uri="{FF2B5EF4-FFF2-40B4-BE49-F238E27FC236}">
                <a16:creationId xmlns:a16="http://schemas.microsoft.com/office/drawing/2014/main" id="{8D9C5193-DD20-BC4F-8FB5-0B6160C2D6D0}"/>
              </a:ext>
            </a:extLst>
          </p:cNvPr>
          <p:cNvSpPr txBox="1"/>
          <p:nvPr/>
        </p:nvSpPr>
        <p:spPr>
          <a:xfrm>
            <a:off x="1897130" y="6145005"/>
            <a:ext cx="2566772" cy="369332"/>
          </a:xfrm>
          <a:prstGeom prst="rect">
            <a:avLst/>
          </a:prstGeom>
          <a:noFill/>
        </p:spPr>
        <p:txBody>
          <a:bodyPr wrap="square" rtlCol="0">
            <a:spAutoFit/>
          </a:bodyPr>
          <a:lstStyle/>
          <a:p>
            <a:pPr defTabSz="457200" fontAlgn="base">
              <a:spcBef>
                <a:spcPct val="0"/>
              </a:spcBef>
              <a:spcAft>
                <a:spcPct val="0"/>
              </a:spcAft>
            </a:pPr>
            <a:r>
              <a:rPr lang="en-GB" dirty="0">
                <a:solidFill>
                  <a:srgbClr val="333333"/>
                </a:solidFill>
                <a:latin typeface="Arial" charset="0"/>
              </a:rPr>
              <a:t>Not the same edition</a:t>
            </a:r>
          </a:p>
        </p:txBody>
      </p:sp>
    </p:spTree>
    <p:extLst>
      <p:ext uri="{BB962C8B-B14F-4D97-AF65-F5344CB8AC3E}">
        <p14:creationId xmlns:p14="http://schemas.microsoft.com/office/powerpoint/2010/main" val="704819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A3FF0-B2C7-4841-86F6-F8A5BE73B340}"/>
              </a:ext>
            </a:extLst>
          </p:cNvPr>
          <p:cNvSpPr>
            <a:spLocks noGrp="1"/>
          </p:cNvSpPr>
          <p:nvPr>
            <p:ph type="title"/>
          </p:nvPr>
        </p:nvSpPr>
        <p:spPr/>
        <p:txBody>
          <a:bodyPr/>
          <a:lstStyle/>
          <a:p>
            <a:r>
              <a:rPr lang="en-GB" sz="2800" b="1" dirty="0">
                <a:solidFill>
                  <a:srgbClr val="11A2C4"/>
                </a:solidFill>
                <a:latin typeface="Arial Bold"/>
              </a:rPr>
              <a:t>Journals</a:t>
            </a:r>
            <a:endParaRPr lang="en-US" dirty="0"/>
          </a:p>
        </p:txBody>
      </p:sp>
      <p:sp>
        <p:nvSpPr>
          <p:cNvPr id="4" name="Content Placeholder 2">
            <a:extLst>
              <a:ext uri="{FF2B5EF4-FFF2-40B4-BE49-F238E27FC236}">
                <a16:creationId xmlns:a16="http://schemas.microsoft.com/office/drawing/2014/main" id="{2689D2D9-B4D4-734F-AC2D-8CBB4933F569}"/>
              </a:ext>
            </a:extLst>
          </p:cNvPr>
          <p:cNvSpPr>
            <a:spLocks noGrp="1"/>
          </p:cNvSpPr>
          <p:nvPr>
            <p:ph idx="1"/>
          </p:nvPr>
        </p:nvSpPr>
        <p:spPr>
          <a:xfrm>
            <a:off x="1097281" y="1600200"/>
            <a:ext cx="8229597" cy="4525963"/>
          </a:xfrm>
        </p:spPr>
        <p:txBody>
          <a:bodyPr>
            <a:normAutofit/>
          </a:bodyPr>
          <a:lstStyle/>
          <a:p>
            <a:endParaRPr lang="en-GB" dirty="0"/>
          </a:p>
          <a:p>
            <a:pPr marL="0" indent="0">
              <a:buNone/>
            </a:pPr>
            <a:endParaRPr lang="en-GB" dirty="0"/>
          </a:p>
          <a:p>
            <a:pPr marL="0" indent="0">
              <a:buNone/>
            </a:pPr>
            <a:endParaRPr lang="en-GB" dirty="0"/>
          </a:p>
          <a:p>
            <a:pPr marL="0" indent="0">
              <a:buNone/>
            </a:pPr>
            <a:endParaRPr lang="en-GB" dirty="0"/>
          </a:p>
        </p:txBody>
      </p:sp>
      <p:pic>
        <p:nvPicPr>
          <p:cNvPr id="5" name="Picture 4">
            <a:extLst>
              <a:ext uri="{FF2B5EF4-FFF2-40B4-BE49-F238E27FC236}">
                <a16:creationId xmlns:a16="http://schemas.microsoft.com/office/drawing/2014/main" id="{C3B671ED-3AEF-F442-9C72-1304AC3F56A4}"/>
              </a:ext>
            </a:extLst>
          </p:cNvPr>
          <p:cNvPicPr>
            <a:picLocks noChangeAspect="1"/>
          </p:cNvPicPr>
          <p:nvPr/>
        </p:nvPicPr>
        <p:blipFill>
          <a:blip r:embed="rId2"/>
          <a:stretch>
            <a:fillRect/>
          </a:stretch>
        </p:blipFill>
        <p:spPr>
          <a:xfrm>
            <a:off x="1609164" y="1236766"/>
            <a:ext cx="6527369" cy="5083647"/>
          </a:xfrm>
          <a:prstGeom prst="rect">
            <a:avLst/>
          </a:prstGeom>
        </p:spPr>
      </p:pic>
      <p:sp>
        <p:nvSpPr>
          <p:cNvPr id="6" name="TextBox 5">
            <a:extLst>
              <a:ext uri="{FF2B5EF4-FFF2-40B4-BE49-F238E27FC236}">
                <a16:creationId xmlns:a16="http://schemas.microsoft.com/office/drawing/2014/main" id="{4106DA6A-4B36-4941-8F1A-A90728F6C460}"/>
              </a:ext>
            </a:extLst>
          </p:cNvPr>
          <p:cNvSpPr txBox="1"/>
          <p:nvPr/>
        </p:nvSpPr>
        <p:spPr>
          <a:xfrm>
            <a:off x="6599134" y="2988156"/>
            <a:ext cx="3074798" cy="369332"/>
          </a:xfrm>
          <a:prstGeom prst="rect">
            <a:avLst/>
          </a:prstGeom>
          <a:noFill/>
        </p:spPr>
        <p:txBody>
          <a:bodyPr wrap="square" rtlCol="0">
            <a:spAutoFit/>
          </a:bodyPr>
          <a:lstStyle/>
          <a:p>
            <a:r>
              <a:rPr lang="en-GB" dirty="0" err="1"/>
              <a:t>doi</a:t>
            </a:r>
            <a:r>
              <a:rPr lang="en-GB" dirty="0"/>
              <a:t>: Digital Object Identifier</a:t>
            </a:r>
          </a:p>
        </p:txBody>
      </p:sp>
    </p:spTree>
    <p:extLst>
      <p:ext uri="{BB962C8B-B14F-4D97-AF65-F5344CB8AC3E}">
        <p14:creationId xmlns:p14="http://schemas.microsoft.com/office/powerpoint/2010/main" val="24599822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TotalTime>
  <Words>2182</Words>
  <Application>Microsoft Macintosh PowerPoint</Application>
  <PresentationFormat>Widescreen</PresentationFormat>
  <Paragraphs>151</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&amp;quot</vt:lpstr>
      <vt:lpstr>Arial</vt:lpstr>
      <vt:lpstr>Arial Bold</vt:lpstr>
      <vt:lpstr>Calibri</vt:lpstr>
      <vt:lpstr>Calibri Light</vt:lpstr>
      <vt:lpstr>Office Theme</vt:lpstr>
      <vt:lpstr>References</vt:lpstr>
      <vt:lpstr>Reading &amp; Referencing </vt:lpstr>
      <vt:lpstr>Reading &amp; Referencing </vt:lpstr>
      <vt:lpstr>Reading &amp; Referencing: A Bad Example</vt:lpstr>
      <vt:lpstr>Reading &amp; Referencing </vt:lpstr>
      <vt:lpstr>Reading &amp; Referencing </vt:lpstr>
      <vt:lpstr>In-text Citation – Cite Them Right Books</vt:lpstr>
      <vt:lpstr>Book Example</vt:lpstr>
      <vt:lpstr>Journals</vt:lpstr>
      <vt:lpstr>PowerPoint Presentation</vt:lpstr>
      <vt:lpstr>PowerPoint Presentation</vt:lpstr>
      <vt:lpstr>Journal - Example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References</dc:title>
  <dc:subject/>
  <dc:creator>Esha Barlaskar</dc:creator>
  <cp:keywords/>
  <dc:description/>
  <cp:lastModifiedBy>Esha Barlaskar</cp:lastModifiedBy>
  <cp:revision>5</cp:revision>
  <dcterms:created xsi:type="dcterms:W3CDTF">2021-08-11T20:36:08Z</dcterms:created>
  <dcterms:modified xsi:type="dcterms:W3CDTF">2022-10-25T10:59:34Z</dcterms:modified>
  <cp:category/>
</cp:coreProperties>
</file>

<file path=docProps/thumbnail.jpeg>
</file>